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6"/>
    <p:sldMasterId id="2147483673" r:id="rId7"/>
  </p:sldMasterIdLst>
  <p:notesMasterIdLst>
    <p:notesMasterId r:id="rId31"/>
  </p:notesMasterIdLst>
  <p:sldIdLst>
    <p:sldId id="274" r:id="rId8"/>
    <p:sldId id="275" r:id="rId9"/>
    <p:sldId id="257" r:id="rId10"/>
    <p:sldId id="337" r:id="rId11"/>
    <p:sldId id="324" r:id="rId12"/>
    <p:sldId id="326" r:id="rId13"/>
    <p:sldId id="288" r:id="rId14"/>
    <p:sldId id="295" r:id="rId15"/>
    <p:sldId id="329" r:id="rId16"/>
    <p:sldId id="316" r:id="rId17"/>
    <p:sldId id="327" r:id="rId18"/>
    <p:sldId id="297" r:id="rId19"/>
    <p:sldId id="336" r:id="rId20"/>
    <p:sldId id="321" r:id="rId21"/>
    <p:sldId id="330" r:id="rId22"/>
    <p:sldId id="335" r:id="rId23"/>
    <p:sldId id="322" r:id="rId24"/>
    <p:sldId id="307" r:id="rId25"/>
    <p:sldId id="332" r:id="rId26"/>
    <p:sldId id="323" r:id="rId27"/>
    <p:sldId id="334" r:id="rId28"/>
    <p:sldId id="320" r:id="rId29"/>
    <p:sldId id="258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nny Lee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262626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5" autoAdjust="0"/>
    <p:restoredTop sz="94000" autoAdjust="0"/>
  </p:normalViewPr>
  <p:slideViewPr>
    <p:cSldViewPr>
      <p:cViewPr>
        <p:scale>
          <a:sx n="112" d="100"/>
          <a:sy n="112" d="100"/>
        </p:scale>
        <p:origin x="-1392" y="1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30" Type="http://schemas.openxmlformats.org/officeDocument/2006/relationships/slide" Target="slides/slide23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2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slide" Target="slides/slide1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8FA79-B440-4F2F-929F-E8EFA50B5750}" type="datetimeFigureOut">
              <a:rPr lang="en-US" smtClean="0"/>
              <a:t>6/27/12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5A5AB-9D22-4354-8089-2AE811D4E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09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5A5AB-9D22-4354-8089-2AE811D4E2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10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1.</a:t>
            </a:r>
            <a:r>
              <a:rPr lang="en-US" sz="1200" baseline="0" dirty="0" smtClean="0"/>
              <a:t> </a:t>
            </a:r>
            <a:r>
              <a:rPr lang="en-US" sz="1200" dirty="0" smtClean="0"/>
              <a:t>Don’t throw data away, leverage </a:t>
            </a:r>
            <a:r>
              <a:rPr lang="en-US" sz="1200" dirty="0" err="1" smtClean="0"/>
              <a:t>Hadoop</a:t>
            </a:r>
            <a:r>
              <a:rPr lang="en-US" sz="1200" dirty="0" smtClean="0"/>
              <a:t> (track users and events for a/b testing)</a:t>
            </a:r>
          </a:p>
          <a:p>
            <a:pPr marL="0" indent="0">
              <a:buNone/>
            </a:pPr>
            <a:r>
              <a:rPr lang="en-US" sz="1200" dirty="0" smtClean="0"/>
              <a:t>2. BI</a:t>
            </a:r>
            <a:r>
              <a:rPr lang="en-US" sz="1200" baseline="0" dirty="0" smtClean="0"/>
              <a:t> tools aggregate data, but we need to reach back to the detail to answer deeper questions (http codes)</a:t>
            </a:r>
            <a:endParaRPr lang="en-US" sz="1200" dirty="0" smtClean="0"/>
          </a:p>
          <a:p>
            <a:r>
              <a:rPr lang="en-US" sz="1200" dirty="0" smtClean="0"/>
              <a:t>3. </a:t>
            </a:r>
            <a:r>
              <a:rPr lang="en-US" sz="1200" dirty="0" err="1" smtClean="0"/>
              <a:t>Hadoop</a:t>
            </a:r>
            <a:r>
              <a:rPr lang="en-US" sz="1200" dirty="0" smtClean="0"/>
              <a:t> != interactive queries (combined proprietary</a:t>
            </a:r>
            <a:r>
              <a:rPr lang="en-US" sz="1200" baseline="0" dirty="0" smtClean="0"/>
              <a:t> data with detail)</a:t>
            </a:r>
            <a:endParaRPr lang="en-US" sz="1200" dirty="0" smtClean="0"/>
          </a:p>
          <a:p>
            <a:r>
              <a:rPr lang="en-US" sz="1200" dirty="0" smtClean="0"/>
              <a:t>4.</a:t>
            </a:r>
            <a:r>
              <a:rPr lang="en-US" sz="1200" baseline="0" dirty="0" smtClean="0"/>
              <a:t> </a:t>
            </a:r>
            <a:r>
              <a:rPr lang="en-US" sz="1200" dirty="0" smtClean="0"/>
              <a:t>Use open source, but don</a:t>
            </a:r>
            <a:r>
              <a:rPr lang="fr-FR" sz="1200" dirty="0" smtClean="0"/>
              <a:t>’</a:t>
            </a:r>
            <a:r>
              <a:rPr lang="en-US" sz="1200" dirty="0" smtClean="0"/>
              <a:t>t reinvent the wheel (BI</a:t>
            </a:r>
            <a:r>
              <a:rPr lang="en-US" sz="1200" baseline="0" dirty="0" smtClean="0"/>
              <a:t> tools are mature, valuable &amp; complementary)</a:t>
            </a:r>
            <a:endParaRPr lang="en-US" sz="1200" dirty="0" smtClean="0"/>
          </a:p>
          <a:p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Leverage the best tool for the function or job</a:t>
            </a:r>
          </a:p>
          <a:p>
            <a:endParaRPr lang="en-US" sz="12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5A5AB-9D22-4354-8089-2AE811D4E2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25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E76A1E2-1FB4-3145-9E4C-9BFEEC48F0E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66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FF2E7F-41BE-3046-BC35-180615DB3D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22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5A5AB-9D22-4354-8089-2AE811D4E2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25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5A5AB-9D22-4354-8089-2AE811D4E2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10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5A5AB-9D22-4354-8089-2AE811D4E2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10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5A5AB-9D22-4354-8089-2AE811D4E2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10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D5A5AB-9D22-4354-8089-2AE811D4E2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10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Courier New"/>
                <a:cs typeface="Courier New"/>
              </a:rPr>
              <a:t>Copy</a:t>
            </a:r>
            <a:r>
              <a:rPr lang="en-US" sz="1200" baseline="0" dirty="0" smtClean="0">
                <a:latin typeface="Courier New"/>
                <a:cs typeface="Courier New"/>
              </a:rPr>
              <a:t> this from notepad for demo:</a:t>
            </a:r>
            <a:endParaRPr lang="en-US" sz="1200" dirty="0" smtClean="0">
              <a:latin typeface="Courier New"/>
              <a:cs typeface="Courier New"/>
            </a:endParaRP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CREATE</a:t>
            </a:r>
            <a:r>
              <a:rPr lang="en-US" sz="1200" baseline="0" dirty="0" smtClean="0">
                <a:latin typeface="Courier New"/>
                <a:cs typeface="Courier New"/>
              </a:rPr>
              <a:t> TABLE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mobile_ios_details_20120612 as</a:t>
            </a:r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SELECT 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b="1" dirty="0" err="1" smtClean="0">
                <a:latin typeface="Courier New"/>
                <a:cs typeface="Courier New"/>
              </a:rPr>
              <a:t>get_json_object</a:t>
            </a:r>
            <a:r>
              <a:rPr lang="en-US" sz="1200" b="1" dirty="0" smtClean="0">
                <a:latin typeface="Courier New"/>
                <a:cs typeface="Courier New"/>
              </a:rPr>
              <a:t>(json_text,'$.</a:t>
            </a:r>
            <a:r>
              <a:rPr lang="en-US" sz="1200" b="1" dirty="0" err="1" smtClean="0">
                <a:latin typeface="Courier New"/>
                <a:cs typeface="Courier New"/>
              </a:rPr>
              <a:t>sid</a:t>
            </a:r>
            <a:r>
              <a:rPr lang="en-US" sz="1200" b="1" dirty="0" smtClean="0">
                <a:latin typeface="Courier New"/>
                <a:cs typeface="Courier New"/>
              </a:rPr>
              <a:t>')</a:t>
            </a:r>
            <a:r>
              <a:rPr lang="en-US" sz="1200" dirty="0" smtClean="0">
                <a:latin typeface="Courier New"/>
                <a:cs typeface="Courier New"/>
              </a:rPr>
              <a:t> as </a:t>
            </a:r>
            <a:r>
              <a:rPr lang="en-US" sz="1200" dirty="0" err="1" smtClean="0">
                <a:latin typeface="Courier New"/>
                <a:cs typeface="Courier New"/>
              </a:rPr>
              <a:t>sid</a:t>
            </a:r>
            <a:r>
              <a:rPr lang="en-US" sz="1200" dirty="0" smtClean="0">
                <a:latin typeface="Courier New"/>
                <a:cs typeface="Courier New"/>
              </a:rPr>
              <a:t>,    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get_json_object</a:t>
            </a:r>
            <a:r>
              <a:rPr lang="en-US" sz="1200" dirty="0" smtClean="0">
                <a:latin typeface="Courier New"/>
                <a:cs typeface="Courier New"/>
              </a:rPr>
              <a:t>(json_text,'$.</a:t>
            </a:r>
            <a:r>
              <a:rPr lang="en-US" sz="1200" dirty="0" err="1" smtClean="0">
                <a:latin typeface="Courier New"/>
                <a:cs typeface="Courier New"/>
              </a:rPr>
              <a:t>inc</a:t>
            </a:r>
            <a:r>
              <a:rPr lang="en-US" sz="1200" dirty="0" smtClean="0">
                <a:latin typeface="Courier New"/>
                <a:cs typeface="Courier New"/>
              </a:rPr>
              <a:t>') as </a:t>
            </a:r>
            <a:r>
              <a:rPr lang="en-US" sz="1200" dirty="0" err="1" smtClean="0">
                <a:latin typeface="Courier New"/>
                <a:cs typeface="Courier New"/>
              </a:rPr>
              <a:t>inc</a:t>
            </a:r>
            <a:r>
              <a:rPr lang="en-US" sz="1200" dirty="0" smtClean="0">
                <a:latin typeface="Courier New"/>
                <a:cs typeface="Courier New"/>
              </a:rPr>
              <a:t>,  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get_json_object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/>
                <a:cs typeface="Courier New"/>
              </a:rPr>
              <a:t>json_text,'$.status</a:t>
            </a:r>
            <a:r>
              <a:rPr lang="en-US" sz="1200" dirty="0" smtClean="0">
                <a:latin typeface="Courier New"/>
                <a:cs typeface="Courier New"/>
              </a:rPr>
              <a:t>') as status, 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 event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FROM </a:t>
            </a:r>
            <a:r>
              <a:rPr lang="en-US" sz="1200" dirty="0" err="1" smtClean="0">
                <a:latin typeface="Courier New"/>
                <a:cs typeface="Courier New"/>
              </a:rPr>
              <a:t>bi.event_log</a:t>
            </a:r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WHERE project='mobile-</a:t>
            </a:r>
            <a:r>
              <a:rPr lang="en-US" sz="1200" dirty="0" err="1" smtClean="0">
                <a:latin typeface="Courier New"/>
                <a:cs typeface="Courier New"/>
              </a:rPr>
              <a:t>ios</a:t>
            </a:r>
            <a:r>
              <a:rPr lang="en-US" sz="1200" dirty="0" smtClean="0">
                <a:latin typeface="Courier New"/>
                <a:cs typeface="Courier New"/>
              </a:rPr>
              <a:t>'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 AND </a:t>
            </a:r>
            <a:r>
              <a:rPr lang="en-US" sz="1200" dirty="0" err="1" smtClean="0">
                <a:latin typeface="Courier New"/>
                <a:cs typeface="Courier New"/>
              </a:rPr>
              <a:t>dt</a:t>
            </a:r>
            <a:r>
              <a:rPr lang="en-US" sz="1200" dirty="0" smtClean="0">
                <a:latin typeface="Courier New"/>
                <a:cs typeface="Courier New"/>
              </a:rPr>
              <a:t>=20120612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 AND </a:t>
            </a:r>
            <a:r>
              <a:rPr lang="en-US" sz="1200" dirty="0" err="1" smtClean="0">
                <a:latin typeface="Courier New"/>
                <a:cs typeface="Courier New"/>
              </a:rPr>
              <a:t>get_json_object</a:t>
            </a:r>
            <a:r>
              <a:rPr lang="en-US" sz="1200" dirty="0" smtClean="0">
                <a:latin typeface="Courier New"/>
                <a:cs typeface="Courier New"/>
              </a:rPr>
              <a:t>(</a:t>
            </a:r>
            <a:r>
              <a:rPr lang="en-US" sz="1200" dirty="0" err="1" smtClean="0">
                <a:latin typeface="Courier New"/>
                <a:cs typeface="Courier New"/>
              </a:rPr>
              <a:t>json_text,'$.v</a:t>
            </a:r>
            <a:r>
              <a:rPr lang="en-US" sz="1200" dirty="0" smtClean="0">
                <a:latin typeface="Courier New"/>
                <a:cs typeface="Courier New"/>
              </a:rPr>
              <a:t>')&lt;&gt;'1.5' 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 AND (event = '</a:t>
            </a:r>
            <a:r>
              <a:rPr lang="en-US" sz="1200" dirty="0" err="1" smtClean="0">
                <a:latin typeface="Courier New"/>
                <a:cs typeface="Courier New"/>
              </a:rPr>
              <a:t>api_error</a:t>
            </a:r>
            <a:r>
              <a:rPr lang="en-US" sz="1200" dirty="0" smtClean="0">
                <a:latin typeface="Courier New"/>
                <a:cs typeface="Courier New"/>
              </a:rPr>
              <a:t>' OR event = '</a:t>
            </a:r>
            <a:r>
              <a:rPr lang="en-US" sz="1200" dirty="0" err="1" smtClean="0">
                <a:latin typeface="Courier New"/>
                <a:cs typeface="Courier New"/>
              </a:rPr>
              <a:t>api_timeout</a:t>
            </a:r>
            <a:r>
              <a:rPr lang="en-US" sz="1200" dirty="0" smtClean="0">
                <a:latin typeface="Courier New"/>
                <a:cs typeface="Courier New"/>
              </a:rPr>
              <a:t>') 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ORDER BY </a:t>
            </a:r>
            <a:r>
              <a:rPr lang="en-US" sz="1200" dirty="0" err="1" smtClean="0">
                <a:latin typeface="Courier New"/>
                <a:cs typeface="Courier New"/>
              </a:rPr>
              <a:t>sid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FE76A1E2-1FB4-3145-9E4C-9BFEEC48F0E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66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853" y="1143001"/>
            <a:ext cx="77724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9876" y="2275703"/>
            <a:ext cx="7029632" cy="772297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59595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11B7F-607C-4FBF-9413-91FE92B9A92D}" type="datetime1">
              <a:rPr lang="en-US" smtClean="0"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45" y="5478463"/>
            <a:ext cx="1643235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7"/>
          <p:cNvSpPr>
            <a:spLocks/>
          </p:cNvSpPr>
          <p:nvPr userDrawn="1"/>
        </p:nvSpPr>
        <p:spPr bwMode="auto">
          <a:xfrm>
            <a:off x="468313" y="3332163"/>
            <a:ext cx="41751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/>
          <a:lstStyle/>
          <a:p>
            <a:pPr algn="l">
              <a:lnSpc>
                <a:spcPct val="90000"/>
              </a:lnSpc>
            </a:pPr>
            <a:r>
              <a:rPr lang="en-US" sz="800" dirty="0">
                <a:solidFill>
                  <a:srgbClr val="595959"/>
                </a:solidFill>
                <a:latin typeface="+mn-lt"/>
              </a:rPr>
              <a:t>This document has been prepared for limited distribution within </a:t>
            </a:r>
            <a:r>
              <a:rPr lang="en-US" sz="800" dirty="0" smtClean="0">
                <a:solidFill>
                  <a:srgbClr val="595959"/>
                </a:solidFill>
                <a:latin typeface="+mn-lt"/>
              </a:rPr>
              <a:t>Microsoft.</a:t>
            </a:r>
            <a:r>
              <a:rPr lang="en-US" sz="800" baseline="0" dirty="0" smtClean="0">
                <a:solidFill>
                  <a:srgbClr val="595959"/>
                </a:solidFill>
                <a:latin typeface="+mn-lt"/>
              </a:rPr>
              <a:t> </a:t>
            </a:r>
            <a:r>
              <a:rPr lang="en-US" sz="800" dirty="0" smtClean="0">
                <a:solidFill>
                  <a:srgbClr val="595959"/>
                </a:solidFill>
                <a:latin typeface="+mn-lt"/>
              </a:rPr>
              <a:t>This </a:t>
            </a:r>
            <a:r>
              <a:rPr lang="en-US" sz="800" dirty="0">
                <a:solidFill>
                  <a:srgbClr val="595959"/>
                </a:solidFill>
                <a:latin typeface="+mn-lt"/>
              </a:rPr>
              <a:t>document contains materials and information that Microsoft considers confidential, </a:t>
            </a:r>
            <a:r>
              <a:rPr lang="en-US" sz="800" dirty="0" smtClean="0">
                <a:solidFill>
                  <a:srgbClr val="595959"/>
                </a:solidFill>
                <a:latin typeface="+mn-lt"/>
              </a:rPr>
              <a:t>proprietary, </a:t>
            </a:r>
            <a:r>
              <a:rPr lang="en-US" sz="800" dirty="0">
                <a:solidFill>
                  <a:srgbClr val="595959"/>
                </a:solidFill>
                <a:latin typeface="+mn-lt"/>
              </a:rPr>
              <a:t>and significant for the protection of its business. 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distribution of this document is limited to those solely involved with the program described within.</a:t>
            </a:r>
            <a:endParaRPr lang="en-US" sz="800" dirty="0">
              <a:solidFill>
                <a:srgbClr val="595959"/>
              </a:solidFill>
              <a:latin typeface="+mn-lt"/>
              <a:ea typeface="MS PGothic" pitchFamily="34" charset="-128"/>
              <a:sym typeface="Segoe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539750" y="6021388"/>
            <a:ext cx="227337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/>
            <a:r>
              <a:rPr lang="en-US" sz="800" dirty="0">
                <a:solidFill>
                  <a:srgbClr val="BFBFBF"/>
                </a:solidFill>
                <a:latin typeface="Arial" pitchFamily="34" charset="0"/>
                <a:cs typeface="Times New Roman" pitchFamily="18" charset="0"/>
              </a:rPr>
              <a:t>Confidential and Proprietary © </a:t>
            </a:r>
            <a:r>
              <a:rPr lang="en-US" sz="800" dirty="0" smtClean="0">
                <a:solidFill>
                  <a:srgbClr val="BFBFBF"/>
                </a:solidFill>
                <a:latin typeface="Arial" pitchFamily="34" charset="0"/>
                <a:cs typeface="Times New Roman" pitchFamily="18" charset="0"/>
              </a:rPr>
              <a:t>2011 </a:t>
            </a:r>
            <a:r>
              <a:rPr lang="en-US" sz="800" dirty="0">
                <a:solidFill>
                  <a:srgbClr val="BFBFBF"/>
                </a:solidFill>
                <a:latin typeface="Arial" pitchFamily="34" charset="0"/>
                <a:cs typeface="Times New Roman" pitchFamily="18" charset="0"/>
              </a:rPr>
              <a:t>Microsoft</a:t>
            </a:r>
          </a:p>
          <a:p>
            <a:pPr algn="l" eaLnBrk="1" hangingPunct="1"/>
            <a:r>
              <a:rPr lang="en-US" sz="800" dirty="0">
                <a:solidFill>
                  <a:srgbClr val="BFBFBF"/>
                </a:solidFill>
                <a:latin typeface="Arial" pitchFamily="34" charset="0"/>
                <a:ea typeface="Cambria" pitchFamily="18" charset="0"/>
                <a:cs typeface="Times New Roman" pitchFamily="18" charset="0"/>
              </a:rPr>
              <a:t>Last Updated: </a:t>
            </a:r>
            <a:fld id="{AD4E979C-9C54-42F0-B9E0-2724E2F47EF2}" type="datetime2">
              <a:rPr lang="en-US" sz="800">
                <a:solidFill>
                  <a:srgbClr val="BFBFBF"/>
                </a:solidFill>
                <a:latin typeface="Arial" pitchFamily="34" charset="0"/>
                <a:ea typeface="Cambria" pitchFamily="18" charset="0"/>
                <a:cs typeface="Times New Roman" pitchFamily="18" charset="0"/>
              </a:rPr>
              <a:pPr algn="l" eaLnBrk="1" hangingPunct="1"/>
              <a:t>Wednesday, June 27, 12</a:t>
            </a:fld>
            <a:endParaRPr lang="en-US" sz="800" dirty="0">
              <a:solidFill>
                <a:srgbClr val="BFBFBF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96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3733800" cy="513556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990600"/>
            <a:ext cx="3733800" cy="513556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D8F96-8882-418A-BEF5-AB7E0A64AFEF}" type="datetime1">
              <a:rPr lang="en-US" smtClean="0"/>
              <a:t>6/27/12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43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37338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3733800" cy="452596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53000" y="914400"/>
            <a:ext cx="37338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3000" y="1600200"/>
            <a:ext cx="3733800" cy="452596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B565A-D30E-43FF-96B5-A8B477D7597B}" type="datetime1">
              <a:rPr lang="en-US" smtClean="0"/>
              <a:t>6/27/12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10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2DE7-F181-4231-8A1A-7D35784546B7}" type="datetime1">
              <a:rPr lang="en-US" smtClean="0"/>
              <a:t>6/27/12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>
                <a:latin typeface="Consolas" pitchFamily="49" charset="0"/>
                <a:cs typeface="Consolas" pitchFamily="49" charset="0"/>
              </a:defRPr>
            </a:lvl1pPr>
            <a:lvl2pPr marL="617220" indent="-342900">
              <a:buFont typeface="+mj-lt"/>
              <a:buAutoNum type="arabicPeriod"/>
              <a:defRPr>
                <a:latin typeface="Consolas" pitchFamily="49" charset="0"/>
                <a:cs typeface="Consolas" pitchFamily="49" charset="0"/>
              </a:defRPr>
            </a:lvl2pPr>
            <a:lvl3pPr marL="845820" indent="-342900">
              <a:buFont typeface="+mj-lt"/>
              <a:buAutoNum type="arabicPeriod"/>
              <a:defRPr>
                <a:latin typeface="Consolas" pitchFamily="49" charset="0"/>
                <a:cs typeface="Consolas" pitchFamily="49" charset="0"/>
              </a:defRPr>
            </a:lvl3pPr>
            <a:lvl4pPr marL="960120" indent="-228600">
              <a:buFont typeface="+mj-lt"/>
              <a:buAutoNum type="arabicPeriod"/>
              <a:defRPr>
                <a:latin typeface="Consolas" pitchFamily="49" charset="0"/>
                <a:cs typeface="Consolas" pitchFamily="49" charset="0"/>
              </a:defRPr>
            </a:lvl4pPr>
            <a:lvl5pPr marL="1188720" indent="-228600">
              <a:buFont typeface="+mj-lt"/>
              <a:buAutoNum type="arabicPeriod"/>
              <a:defRPr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6601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300B-775F-4421-8F97-2BFEC15D1DAD}" type="datetime1">
              <a:rPr lang="en-US" smtClean="0"/>
              <a:t>6/27/12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022600"/>
            <a:ext cx="22701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5602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853" y="1143001"/>
            <a:ext cx="7772400" cy="1143000"/>
          </a:xfrm>
        </p:spPr>
        <p:txBody>
          <a:bodyPr>
            <a:normAutofit/>
          </a:bodyPr>
          <a:lstStyle>
            <a:lvl1pPr>
              <a:defRPr sz="3600">
                <a:solidFill>
                  <a:srgbClr val="E8E8E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9876" y="2275703"/>
            <a:ext cx="7029632" cy="772297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E8E8E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11B7F-607C-4FBF-9413-91FE92B9A92D}" type="datetime1">
              <a:rPr lang="en-US" smtClean="0"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45" y="5478463"/>
            <a:ext cx="1643235" cy="417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7"/>
          <p:cNvSpPr>
            <a:spLocks/>
          </p:cNvSpPr>
          <p:nvPr userDrawn="1"/>
        </p:nvSpPr>
        <p:spPr bwMode="auto">
          <a:xfrm>
            <a:off x="468313" y="3332163"/>
            <a:ext cx="41751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/>
          <a:lstStyle/>
          <a:p>
            <a:pPr algn="l">
              <a:lnSpc>
                <a:spcPct val="90000"/>
              </a:lnSpc>
            </a:pPr>
            <a:r>
              <a:rPr lang="en-US" sz="800" dirty="0">
                <a:solidFill>
                  <a:srgbClr val="E8E8E8"/>
                </a:solidFill>
                <a:latin typeface="+mn-lt"/>
              </a:rPr>
              <a:t>This document has been prepared for limited distribution within </a:t>
            </a:r>
            <a:r>
              <a:rPr lang="en-US" sz="800" dirty="0" smtClean="0">
                <a:solidFill>
                  <a:srgbClr val="E8E8E8"/>
                </a:solidFill>
                <a:latin typeface="+mn-lt"/>
              </a:rPr>
              <a:t>Microsoft.</a:t>
            </a:r>
            <a:r>
              <a:rPr lang="en-US" sz="800" baseline="0" dirty="0" smtClean="0">
                <a:solidFill>
                  <a:srgbClr val="E8E8E8"/>
                </a:solidFill>
                <a:latin typeface="+mn-lt"/>
              </a:rPr>
              <a:t> </a:t>
            </a:r>
            <a:r>
              <a:rPr lang="en-US" sz="800" dirty="0" smtClean="0">
                <a:solidFill>
                  <a:srgbClr val="E8E8E8"/>
                </a:solidFill>
                <a:latin typeface="+mn-lt"/>
              </a:rPr>
              <a:t>This </a:t>
            </a:r>
            <a:r>
              <a:rPr lang="en-US" sz="800" dirty="0">
                <a:solidFill>
                  <a:srgbClr val="E8E8E8"/>
                </a:solidFill>
                <a:latin typeface="+mn-lt"/>
              </a:rPr>
              <a:t>document contains materials and information that Microsoft considers confidential, </a:t>
            </a:r>
            <a:r>
              <a:rPr lang="en-US" sz="800" dirty="0" smtClean="0">
                <a:solidFill>
                  <a:srgbClr val="E8E8E8"/>
                </a:solidFill>
                <a:latin typeface="+mn-lt"/>
              </a:rPr>
              <a:t>proprietary, </a:t>
            </a:r>
            <a:r>
              <a:rPr lang="en-US" sz="800" dirty="0">
                <a:solidFill>
                  <a:srgbClr val="E8E8E8"/>
                </a:solidFill>
                <a:latin typeface="+mn-lt"/>
              </a:rPr>
              <a:t>and significant for the protection of its business. </a:t>
            </a:r>
            <a:r>
              <a:rPr lang="en-US" sz="800" kern="1200" dirty="0" smtClean="0">
                <a:solidFill>
                  <a:srgbClr val="E8E8E8"/>
                </a:solidFill>
                <a:effectLst/>
                <a:latin typeface="+mn-lt"/>
                <a:ea typeface="+mn-ea"/>
                <a:cs typeface="+mn-cs"/>
              </a:rPr>
              <a:t>The distribution of this document is limited to those solely involved with the program described within.</a:t>
            </a:r>
            <a:endParaRPr lang="en-US" sz="800" dirty="0">
              <a:solidFill>
                <a:srgbClr val="E8E8E8"/>
              </a:solidFill>
              <a:latin typeface="+mn-lt"/>
              <a:ea typeface="MS PGothic" pitchFamily="34" charset="-128"/>
              <a:sym typeface="Segoe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539750" y="6021388"/>
            <a:ext cx="227337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/>
            <a:r>
              <a:rPr lang="en-US" sz="800" dirty="0">
                <a:solidFill>
                  <a:srgbClr val="E8E8E8"/>
                </a:solidFill>
                <a:latin typeface="Arial" pitchFamily="34" charset="0"/>
                <a:cs typeface="Times New Roman" pitchFamily="18" charset="0"/>
              </a:rPr>
              <a:t>Confidential and Proprietary © </a:t>
            </a:r>
            <a:r>
              <a:rPr lang="en-US" sz="800" dirty="0" smtClean="0">
                <a:solidFill>
                  <a:srgbClr val="E8E8E8"/>
                </a:solidFill>
                <a:latin typeface="Arial" pitchFamily="34" charset="0"/>
                <a:cs typeface="Times New Roman" pitchFamily="18" charset="0"/>
              </a:rPr>
              <a:t>2011 </a:t>
            </a:r>
            <a:r>
              <a:rPr lang="en-US" sz="800" dirty="0">
                <a:solidFill>
                  <a:srgbClr val="E8E8E8"/>
                </a:solidFill>
                <a:latin typeface="Arial" pitchFamily="34" charset="0"/>
                <a:cs typeface="Times New Roman" pitchFamily="18" charset="0"/>
              </a:rPr>
              <a:t>Microsoft</a:t>
            </a:r>
          </a:p>
          <a:p>
            <a:pPr algn="l" eaLnBrk="1" hangingPunct="1"/>
            <a:r>
              <a:rPr lang="en-US" sz="800" dirty="0">
                <a:solidFill>
                  <a:srgbClr val="E8E8E8"/>
                </a:solidFill>
                <a:latin typeface="Arial" pitchFamily="34" charset="0"/>
                <a:ea typeface="Cambria" pitchFamily="18" charset="0"/>
                <a:cs typeface="Times New Roman" pitchFamily="18" charset="0"/>
              </a:rPr>
              <a:t>Last Updated: </a:t>
            </a:r>
            <a:fld id="{AD4E979C-9C54-42F0-B9E0-2724E2F47EF2}" type="datetime2">
              <a:rPr lang="en-US" sz="800">
                <a:solidFill>
                  <a:srgbClr val="E8E8E8"/>
                </a:solidFill>
                <a:latin typeface="Arial" pitchFamily="34" charset="0"/>
                <a:ea typeface="Cambria" pitchFamily="18" charset="0"/>
                <a:cs typeface="Times New Roman" pitchFamily="18" charset="0"/>
              </a:rPr>
              <a:pPr algn="l" eaLnBrk="1" hangingPunct="1"/>
              <a:t>Wednesday, June 27, 12</a:t>
            </a:fld>
            <a:endParaRPr lang="en-US" sz="800" dirty="0">
              <a:solidFill>
                <a:srgbClr val="E8E8E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9611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ACFFA-4391-4EF7-9518-05B0C6AFD0D2}" type="datetime1">
              <a:rPr lang="en-US" smtClean="0"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39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853" y="1752601"/>
            <a:ext cx="7772400" cy="1219200"/>
          </a:xfrm>
        </p:spPr>
        <p:txBody>
          <a:bodyPr anchor="t" anchorCtr="0">
            <a:normAutofit/>
          </a:bodyPr>
          <a:lstStyle>
            <a:lvl1pPr algn="l">
              <a:defRPr sz="36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37294" y="3048000"/>
            <a:ext cx="5879214" cy="119583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0">
                <a:solidFill>
                  <a:srgbClr val="E8E8E8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Group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D76E-9291-4F71-A17C-86E42DF971F5}" type="datetime1">
              <a:rPr lang="en-US" smtClean="0"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73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853" y="1752601"/>
            <a:ext cx="7772400" cy="1219200"/>
          </a:xfrm>
        </p:spPr>
        <p:txBody>
          <a:bodyPr anchor="t" anchorCtr="0">
            <a:normAutofit/>
          </a:bodyPr>
          <a:lstStyle>
            <a:lvl1pPr algn="l">
              <a:defRPr sz="36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37294" y="3048000"/>
            <a:ext cx="5879214" cy="119583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0">
                <a:solidFill>
                  <a:srgbClr val="E8E8E8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Group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34D4-62F9-4959-8DF4-78A372C67ADE}" type="datetime1">
              <a:rPr lang="en-US" smtClean="0"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44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853" y="1752601"/>
            <a:ext cx="7772400" cy="1219200"/>
          </a:xfrm>
        </p:spPr>
        <p:txBody>
          <a:bodyPr anchor="t" anchorCtr="0">
            <a:normAutofit/>
          </a:bodyPr>
          <a:lstStyle>
            <a:lvl1pPr algn="l">
              <a:defRPr sz="36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37294" y="3048000"/>
            <a:ext cx="5879214" cy="119583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0">
                <a:solidFill>
                  <a:srgbClr val="E8E8E8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Group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A7161-E8A9-4928-9D4B-79C3F88388BD}" type="datetime1">
              <a:rPr lang="en-US" smtClean="0"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538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853" y="1752601"/>
            <a:ext cx="7772400" cy="1219200"/>
          </a:xfrm>
        </p:spPr>
        <p:txBody>
          <a:bodyPr anchor="t" anchorCtr="0">
            <a:normAutofit/>
          </a:bodyPr>
          <a:lstStyle>
            <a:lvl1pPr algn="l">
              <a:defRPr sz="36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37294" y="3048000"/>
            <a:ext cx="5879214" cy="119583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0">
                <a:solidFill>
                  <a:srgbClr val="E8E8E8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Group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BBC59-5B39-4F60-A13B-1349BB9CD6E2}" type="datetime1">
              <a:rPr lang="en-US" smtClean="0"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05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853" y="1143001"/>
            <a:ext cx="77724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9876" y="2275703"/>
            <a:ext cx="7029632" cy="772297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59595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11B7F-607C-4FBF-9413-91FE92B9A92D}" type="datetime1">
              <a:rPr lang="en-US" smtClean="0"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92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3733800" cy="513556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990600"/>
            <a:ext cx="3733800" cy="513556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D8F96-8882-418A-BEF5-AB7E0A64AFEF}" type="datetime1">
              <a:rPr lang="en-US" smtClean="0"/>
              <a:t>6/27/12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43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37338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3733800" cy="452596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53000" y="914400"/>
            <a:ext cx="37338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3000" y="1600200"/>
            <a:ext cx="3733800" cy="452596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B565A-D30E-43FF-96B5-A8B477D7597B}" type="datetime1">
              <a:rPr lang="en-US" smtClean="0"/>
              <a:t>6/27/12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100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2DE7-F181-4231-8A1A-7D35784546B7}" type="datetime1">
              <a:rPr lang="en-US" smtClean="0"/>
              <a:t>6/27/12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>
                <a:latin typeface="Consolas" pitchFamily="49" charset="0"/>
                <a:cs typeface="Consolas" pitchFamily="49" charset="0"/>
              </a:defRPr>
            </a:lvl1pPr>
            <a:lvl2pPr marL="617220" indent="-342900">
              <a:buFont typeface="+mj-lt"/>
              <a:buAutoNum type="arabicPeriod"/>
              <a:defRPr>
                <a:latin typeface="Consolas" pitchFamily="49" charset="0"/>
                <a:cs typeface="Consolas" pitchFamily="49" charset="0"/>
              </a:defRPr>
            </a:lvl2pPr>
            <a:lvl3pPr marL="845820" indent="-342900">
              <a:buFont typeface="+mj-lt"/>
              <a:buAutoNum type="arabicPeriod"/>
              <a:defRPr>
                <a:latin typeface="Consolas" pitchFamily="49" charset="0"/>
                <a:cs typeface="Consolas" pitchFamily="49" charset="0"/>
              </a:defRPr>
            </a:lvl3pPr>
            <a:lvl4pPr marL="960120" indent="-228600">
              <a:buFont typeface="+mj-lt"/>
              <a:buAutoNum type="arabicPeriod"/>
              <a:defRPr>
                <a:latin typeface="Consolas" pitchFamily="49" charset="0"/>
                <a:cs typeface="Consolas" pitchFamily="49" charset="0"/>
              </a:defRPr>
            </a:lvl4pPr>
            <a:lvl5pPr marL="1188720" indent="-228600">
              <a:buFont typeface="+mj-lt"/>
              <a:buAutoNum type="arabicPeriod"/>
              <a:defRPr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012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5300B-775F-4421-8F97-2BFEC15D1DAD}" type="datetime1">
              <a:rPr lang="en-US" smtClean="0"/>
              <a:t>6/27/12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0" y="3028284"/>
            <a:ext cx="2270125" cy="36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5602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ACFFA-4391-4EF7-9518-05B0C6AFD0D2}" type="datetime1">
              <a:rPr lang="en-US" smtClean="0"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20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ACFFA-4391-4EF7-9518-05B0C6AFD0D2}" type="datetime1">
              <a:rPr lang="en-US" smtClean="0"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7467600" y="6324600"/>
            <a:ext cx="12192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39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853" y="1752601"/>
            <a:ext cx="7772400" cy="1219200"/>
          </a:xfrm>
        </p:spPr>
        <p:txBody>
          <a:bodyPr anchor="t" anchorCtr="0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37294" y="3048000"/>
            <a:ext cx="5879214" cy="119583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0">
                <a:solidFill>
                  <a:srgbClr val="59595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Group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D76E-9291-4F71-A17C-86E42DF971F5}" type="datetime1">
              <a:rPr lang="en-US" smtClean="0"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7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853" y="1752601"/>
            <a:ext cx="7772400" cy="1219200"/>
          </a:xfrm>
        </p:spPr>
        <p:txBody>
          <a:bodyPr anchor="t" anchorCtr="0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37294" y="3048000"/>
            <a:ext cx="5879214" cy="119583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0">
                <a:solidFill>
                  <a:srgbClr val="59595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Group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34D4-62F9-4959-8DF4-78A372C67ADE}" type="datetime1">
              <a:rPr lang="en-US" smtClean="0"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44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853" y="1752601"/>
            <a:ext cx="7772400" cy="1219200"/>
          </a:xfrm>
        </p:spPr>
        <p:txBody>
          <a:bodyPr anchor="t" anchorCtr="0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37294" y="3048000"/>
            <a:ext cx="5879214" cy="119583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0">
                <a:solidFill>
                  <a:srgbClr val="59595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Group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A7161-E8A9-4928-9D4B-79C3F88388BD}" type="datetime1">
              <a:rPr lang="en-US" smtClean="0"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5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853" y="1752601"/>
            <a:ext cx="7772400" cy="1219200"/>
          </a:xfrm>
        </p:spPr>
        <p:txBody>
          <a:bodyPr anchor="t" anchorCtr="0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37294" y="3048000"/>
            <a:ext cx="5879214" cy="119583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0">
                <a:solidFill>
                  <a:srgbClr val="59595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Group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BBC59-5B39-4F60-A13B-1349BB9CD6E2}" type="datetime1">
              <a:rPr lang="en-US" smtClean="0"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05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853" y="1752601"/>
            <a:ext cx="7772400" cy="1219200"/>
          </a:xfrm>
        </p:spPr>
        <p:txBody>
          <a:bodyPr anchor="t" anchorCtr="0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37294" y="3048000"/>
            <a:ext cx="5879214" cy="119583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0">
                <a:solidFill>
                  <a:srgbClr val="59595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Group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BBC59-5B39-4F60-A13B-1349BB9CD6E2}" type="datetime1">
              <a:rPr lang="en-US" smtClean="0"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7467600" y="6324600"/>
            <a:ext cx="12192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7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91E49-C3D4-44F5-B608-9B4E738991C9}" type="datetime1">
              <a:rPr lang="en-US" smtClean="0"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6441724"/>
            <a:ext cx="371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71169-D5A2-4E26-9D3F-58E320BF9E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0" y="6453188"/>
            <a:ext cx="1005934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6025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5" r:id="rId3"/>
    <p:sldLayoutId id="2147483650" r:id="rId4"/>
    <p:sldLayoutId id="2147483651" r:id="rId5"/>
    <p:sldLayoutId id="2147483660" r:id="rId6"/>
    <p:sldLayoutId id="2147483661" r:id="rId7"/>
    <p:sldLayoutId id="2147483662" r:id="rId8"/>
    <p:sldLayoutId id="2147483686" r:id="rId9"/>
    <p:sldLayoutId id="2147483652" r:id="rId10"/>
    <p:sldLayoutId id="2147483653" r:id="rId11"/>
    <p:sldLayoutId id="2147483654" r:id="rId12"/>
    <p:sldLayoutId id="2147483655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rgbClr val="595959"/>
          </a:solidFill>
          <a:latin typeface="Segoe Light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595959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rgbClr val="595959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400" kern="1200">
          <a:solidFill>
            <a:srgbClr val="595959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rgbClr val="595959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91E49-C3D4-44F5-B608-9B4E738991C9}" type="datetime1">
              <a:rPr lang="en-US" smtClean="0"/>
              <a:t>6/27/12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6441724"/>
            <a:ext cx="371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E8E8E8"/>
                </a:solidFill>
              </a:defRPr>
            </a:lvl1pPr>
          </a:lstStyle>
          <a:p>
            <a:fld id="{BD271169-D5A2-4E26-9D3F-58E320BF9E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0" y="6453188"/>
            <a:ext cx="1005934" cy="25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6025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rgbClr val="E8E8E8"/>
          </a:solidFill>
          <a:latin typeface="Segoe Light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E8E8E8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rgbClr val="E8E8E8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400" kern="1200">
          <a:solidFill>
            <a:srgbClr val="E8E8E8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rgbClr val="E8E8E8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rgbClr val="E8E8E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gif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gif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gif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gif"/><Relationship Id="rId5" Type="http://schemas.openxmlformats.org/officeDocument/2006/relationships/image" Target="../media/image22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.bin"/><Relationship Id="rId12" Type="http://schemas.openxmlformats.org/officeDocument/2006/relationships/image" Target="../media/image19.png"/><Relationship Id="rId13" Type="http://schemas.openxmlformats.org/officeDocument/2006/relationships/image" Target="../media/image33.png"/><Relationship Id="rId14" Type="http://schemas.openxmlformats.org/officeDocument/2006/relationships/hyperlink" Target="http://klout.com/" TargetMode="External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28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9.png"/><Relationship Id="rId7" Type="http://schemas.openxmlformats.org/officeDocument/2006/relationships/image" Target="../media/image21.gif"/><Relationship Id="rId8" Type="http://schemas.openxmlformats.org/officeDocument/2006/relationships/image" Target="../media/image30.png"/><Relationship Id="rId9" Type="http://schemas.openxmlformats.org/officeDocument/2006/relationships/image" Target="../media/image31.gif"/><Relationship Id="rId10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ctrTitle"/>
          </p:nvPr>
        </p:nvSpPr>
        <p:spPr>
          <a:xfrm>
            <a:off x="427853" y="1143001"/>
            <a:ext cx="7772400" cy="1938962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r>
              <a:rPr lang="en-US" sz="3800" cap="none" dirty="0" smtClean="0"/>
              <a:t>How </a:t>
            </a:r>
            <a:r>
              <a:rPr lang="en-US" sz="3800" cap="none" dirty="0" err="1"/>
              <a:t>K</a:t>
            </a:r>
            <a:r>
              <a:rPr lang="en-US" sz="3800" cap="none" dirty="0" err="1" smtClean="0"/>
              <a:t>lout</a:t>
            </a:r>
            <a:r>
              <a:rPr lang="en-US" sz="3800" cap="none" dirty="0" smtClean="0"/>
              <a:t> is changing the landscape of social media with </a:t>
            </a:r>
            <a:r>
              <a:rPr lang="en-US" sz="3800" cap="none" dirty="0" err="1"/>
              <a:t>H</a:t>
            </a:r>
            <a:r>
              <a:rPr lang="en-US" sz="3800" cap="none" dirty="0" err="1" smtClean="0"/>
              <a:t>adoop</a:t>
            </a:r>
            <a:r>
              <a:rPr lang="en-US" sz="3800" cap="none" dirty="0" smtClean="0"/>
              <a:t> and BI</a:t>
            </a:r>
            <a:endParaRPr lang="en" sz="3800" cap="none" dirty="0"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429876" y="3352800"/>
            <a:ext cx="7029632" cy="1892796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r>
              <a:rPr lang="en-US" sz="1500" b="1" dirty="0" smtClean="0"/>
              <a:t>Dave Mariani</a:t>
            </a:r>
          </a:p>
          <a:p>
            <a:r>
              <a:rPr lang="en-US" sz="1500" dirty="0" smtClean="0"/>
              <a:t>VP Engineering, </a:t>
            </a:r>
            <a:r>
              <a:rPr lang="en-US" sz="1500" dirty="0" err="1" smtClean="0"/>
              <a:t>Klout</a:t>
            </a:r>
            <a:endParaRPr lang="en-US" sz="1500" dirty="0" smtClean="0"/>
          </a:p>
          <a:p>
            <a:endParaRPr lang="en-US" sz="500" dirty="0" smtClean="0"/>
          </a:p>
          <a:p>
            <a:endParaRPr lang="en-US" sz="1500" b="1" dirty="0" smtClean="0"/>
          </a:p>
          <a:p>
            <a:r>
              <a:rPr lang="en-US" sz="1500" b="1" dirty="0" smtClean="0"/>
              <a:t>Denny Lee</a:t>
            </a:r>
          </a:p>
          <a:p>
            <a:r>
              <a:rPr lang="en-US" sz="1500" dirty="0" smtClean="0"/>
              <a:t>Principal Program Manager</a:t>
            </a:r>
          </a:p>
          <a:p>
            <a:r>
              <a:rPr lang="en-US" sz="1500" dirty="0" smtClean="0"/>
              <a:t>Microsoft</a:t>
            </a:r>
            <a:endParaRPr sz="1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373" y="3962400"/>
            <a:ext cx="1371600" cy="91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573" y="5124689"/>
            <a:ext cx="1186627" cy="9713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15200" y="6172200"/>
            <a:ext cx="152400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 descr="D:\Users\Denny Lee\Pictures\temp\icons\hadoop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3962400"/>
            <a:ext cx="11176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5105400"/>
            <a:ext cx="1106816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5484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853" y="1524000"/>
            <a:ext cx="7772400" cy="1295400"/>
          </a:xfrm>
        </p:spPr>
        <p:txBody>
          <a:bodyPr>
            <a:normAutofit/>
          </a:bodyPr>
          <a:lstStyle/>
          <a:p>
            <a:r>
              <a:rPr lang="en-US" cap="none" dirty="0" err="1" smtClean="0"/>
              <a:t>Hadoop</a:t>
            </a:r>
            <a:r>
              <a:rPr lang="en-US" cap="none" dirty="0" smtClean="0"/>
              <a:t> &amp; BI Together: </a:t>
            </a:r>
            <a:br>
              <a:rPr lang="en-US" cap="none" dirty="0" smtClean="0"/>
            </a:br>
            <a:r>
              <a:rPr lang="en-US" b="1" cap="none" dirty="0" smtClean="0"/>
              <a:t>Query </a:t>
            </a:r>
            <a:r>
              <a:rPr lang="en-US" b="1" cap="none" dirty="0" smtClean="0">
                <a:solidFill>
                  <a:srgbClr val="FF0000"/>
                </a:solidFill>
              </a:rPr>
              <a:t>Cube</a:t>
            </a:r>
            <a:r>
              <a:rPr lang="en-US" b="1" cap="none" dirty="0" smtClean="0"/>
              <a:t> using a </a:t>
            </a:r>
            <a:r>
              <a:rPr lang="en-US" b="1" cap="none" dirty="0" smtClean="0">
                <a:solidFill>
                  <a:srgbClr val="FF0000"/>
                </a:solidFill>
              </a:rPr>
              <a:t>Custom</a:t>
            </a:r>
            <a:r>
              <a:rPr lang="en-US" b="1" cap="none" dirty="0" smtClean="0"/>
              <a:t> App</a:t>
            </a:r>
            <a:endParaRPr lang="en-US" b="1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10</a:t>
            </a:fld>
            <a:endParaRPr lang="en-US"/>
          </a:p>
        </p:txBody>
      </p:sp>
      <p:cxnSp>
        <p:nvCxnSpPr>
          <p:cNvPr id="8" name="Shape 16"/>
          <p:cNvCxnSpPr/>
          <p:nvPr/>
        </p:nvCxnSpPr>
        <p:spPr>
          <a:xfrm>
            <a:off x="457200" y="28956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373" y="3962400"/>
            <a:ext cx="1371600" cy="914400"/>
          </a:xfrm>
          <a:prstGeom prst="rect">
            <a:avLst/>
          </a:prstGeom>
        </p:spPr>
      </p:pic>
      <p:pic>
        <p:nvPicPr>
          <p:cNvPr id="16" name="Picture 5" descr="D:\Users\Denny Lee\Pictures\temp\icons\hadoo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3962400"/>
            <a:ext cx="11176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5105400"/>
            <a:ext cx="1106816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1573" y="5124689"/>
            <a:ext cx="1186627" cy="97131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562600" y="3657600"/>
            <a:ext cx="3200400" cy="2819400"/>
            <a:chOff x="5562600" y="3657600"/>
            <a:chExt cx="3200400" cy="2819400"/>
          </a:xfrm>
        </p:grpSpPr>
        <p:sp>
          <p:nvSpPr>
            <p:cNvPr id="5" name="Oval 4"/>
            <p:cNvSpPr/>
            <p:nvPr/>
          </p:nvSpPr>
          <p:spPr>
            <a:xfrm>
              <a:off x="5562600" y="3657600"/>
              <a:ext cx="1676400" cy="1447800"/>
            </a:xfrm>
            <a:prstGeom prst="ellipse">
              <a:avLst/>
            </a:prstGeom>
            <a:noFill/>
            <a:ln w="47625">
              <a:solidFill>
                <a:schemeClr val="bg2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086600" y="5029200"/>
              <a:ext cx="1676400" cy="1447800"/>
            </a:xfrm>
            <a:prstGeom prst="ellipse">
              <a:avLst/>
            </a:prstGeom>
            <a:noFill/>
            <a:ln w="47625">
              <a:solidFill>
                <a:schemeClr val="bg2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9220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cap="none" dirty="0" smtClean="0"/>
              <a:t>A peek into product insight &gt; </a:t>
            </a:r>
            <a:br>
              <a:rPr lang="en-US" cap="none" dirty="0" smtClean="0"/>
            </a:br>
            <a:r>
              <a:rPr lang="en-US" cap="none" dirty="0" smtClean="0"/>
              <a:t>A|B test : unsorted vs. Sorted</a:t>
            </a:r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11</a:t>
            </a:fld>
            <a:endParaRPr lang="en-US"/>
          </a:p>
        </p:txBody>
      </p:sp>
      <p:cxnSp>
        <p:nvCxnSpPr>
          <p:cNvPr id="7" name="Shape 16"/>
          <p:cNvCxnSpPr/>
          <p:nvPr/>
        </p:nvCxnSpPr>
        <p:spPr>
          <a:xfrm>
            <a:off x="457200" y="12954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Rectangle 7"/>
          <p:cNvSpPr/>
          <p:nvPr/>
        </p:nvSpPr>
        <p:spPr>
          <a:xfrm>
            <a:off x="7391400" y="6324600"/>
            <a:ext cx="13716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r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52600"/>
            <a:ext cx="5126394" cy="3986518"/>
          </a:xfrm>
          <a:prstGeom prst="rect">
            <a:avLst/>
          </a:prstGeom>
        </p:spPr>
      </p:pic>
      <p:pic>
        <p:nvPicPr>
          <p:cNvPr id="3" name="Picture 2" descr="P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511710"/>
            <a:ext cx="8710604" cy="236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0"/>
            <a:ext cx="3991747" cy="3048000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A Peek into Product Insights &gt; Projects: Mobile </a:t>
            </a:r>
            <a:r>
              <a:rPr lang="en-US" cap="none" dirty="0" err="1" smtClean="0"/>
              <a:t>iOS</a:t>
            </a:r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Shape 16"/>
          <p:cNvCxnSpPr/>
          <p:nvPr/>
        </p:nvCxnSpPr>
        <p:spPr>
          <a:xfrm>
            <a:off x="4724400" y="762000"/>
            <a:ext cx="0" cy="548640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 descr="IMG_05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066800"/>
            <a:ext cx="3200400" cy="4800600"/>
          </a:xfrm>
          <a:prstGeom prst="rect">
            <a:avLst/>
          </a:prstGeom>
          <a:ln>
            <a:solidFill>
              <a:schemeClr val="tx2"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115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 descr="Screen Shot 2012-06-26 at 9.55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54" y="914400"/>
            <a:ext cx="9144000" cy="418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7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853" y="1524000"/>
            <a:ext cx="7772400" cy="1295400"/>
          </a:xfrm>
        </p:spPr>
        <p:txBody>
          <a:bodyPr>
            <a:normAutofit/>
          </a:bodyPr>
          <a:lstStyle/>
          <a:p>
            <a:r>
              <a:rPr lang="en-US" cap="none" dirty="0" err="1" smtClean="0"/>
              <a:t>Hadoop</a:t>
            </a:r>
            <a:r>
              <a:rPr lang="en-US" cap="none" dirty="0" smtClean="0"/>
              <a:t> &amp; BI Together: </a:t>
            </a:r>
            <a:br>
              <a:rPr lang="en-US" cap="none" dirty="0" smtClean="0"/>
            </a:br>
            <a:r>
              <a:rPr lang="en-US" b="1" cap="none" dirty="0" smtClean="0"/>
              <a:t>Query </a:t>
            </a:r>
            <a:r>
              <a:rPr lang="en-US" b="1" cap="none" dirty="0" smtClean="0">
                <a:solidFill>
                  <a:srgbClr val="FF0000"/>
                </a:solidFill>
              </a:rPr>
              <a:t>Cube</a:t>
            </a:r>
            <a:r>
              <a:rPr lang="en-US" b="1" cap="none" dirty="0" smtClean="0"/>
              <a:t> Using </a:t>
            </a:r>
            <a:r>
              <a:rPr lang="en-US" b="1" cap="none" dirty="0" err="1" smtClean="0">
                <a:solidFill>
                  <a:srgbClr val="FF0000"/>
                </a:solidFill>
              </a:rPr>
              <a:t>Viz</a:t>
            </a:r>
            <a:r>
              <a:rPr lang="en-US" b="1" cap="none" dirty="0" smtClean="0">
                <a:solidFill>
                  <a:srgbClr val="FF0000"/>
                </a:solidFill>
              </a:rPr>
              <a:t> App</a:t>
            </a:r>
            <a:endParaRPr lang="en-US" b="1" cap="none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14</a:t>
            </a:fld>
            <a:endParaRPr lang="en-US"/>
          </a:p>
        </p:txBody>
      </p:sp>
      <p:cxnSp>
        <p:nvCxnSpPr>
          <p:cNvPr id="8" name="Shape 16"/>
          <p:cNvCxnSpPr/>
          <p:nvPr/>
        </p:nvCxnSpPr>
        <p:spPr>
          <a:xfrm>
            <a:off x="457200" y="28956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Picture 5" descr="D:\Users\Denny Lee\Pictures\temp\icons\hadoop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3962400"/>
            <a:ext cx="11176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5105400"/>
            <a:ext cx="1106816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573" y="5124689"/>
            <a:ext cx="1186627" cy="97131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562600" y="3657600"/>
            <a:ext cx="3200400" cy="2819400"/>
            <a:chOff x="5562600" y="3657600"/>
            <a:chExt cx="3200400" cy="2819400"/>
          </a:xfrm>
        </p:grpSpPr>
        <p:sp>
          <p:nvSpPr>
            <p:cNvPr id="5" name="Oval 4"/>
            <p:cNvSpPr/>
            <p:nvPr/>
          </p:nvSpPr>
          <p:spPr>
            <a:xfrm>
              <a:off x="5562600" y="3657600"/>
              <a:ext cx="1676400" cy="1447800"/>
            </a:xfrm>
            <a:prstGeom prst="ellipse">
              <a:avLst/>
            </a:prstGeom>
            <a:noFill/>
            <a:ln w="47625">
              <a:solidFill>
                <a:schemeClr val="bg2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086600" y="5029200"/>
              <a:ext cx="1676400" cy="1447800"/>
            </a:xfrm>
            <a:prstGeom prst="ellipse">
              <a:avLst/>
            </a:prstGeom>
            <a:noFill/>
            <a:ln w="47625">
              <a:solidFill>
                <a:schemeClr val="bg2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2" y="3733800"/>
            <a:ext cx="2362198" cy="118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93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Screen Shot 2012-06-26 at 9.51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81000"/>
            <a:ext cx="6553200" cy="442260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 cmpd="sng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 descr="Screen Shot 2012-06-26 at 9.50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95400"/>
            <a:ext cx="6902027" cy="4876800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03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Screen Shot 2012-06-26 at 9.51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0"/>
            <a:ext cx="5686438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 cmpd="sng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Screen Shot 2012-06-26 at 9.52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76400"/>
            <a:ext cx="6324600" cy="4493631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 cmpd="sng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9291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853" y="1524000"/>
            <a:ext cx="7772400" cy="1295400"/>
          </a:xfrm>
        </p:spPr>
        <p:txBody>
          <a:bodyPr>
            <a:normAutofit/>
          </a:bodyPr>
          <a:lstStyle/>
          <a:p>
            <a:r>
              <a:rPr lang="en-US" cap="none" dirty="0" err="1" smtClean="0"/>
              <a:t>Hadoop</a:t>
            </a:r>
            <a:r>
              <a:rPr lang="en-US" cap="none" dirty="0" smtClean="0"/>
              <a:t> &amp; BI Together: </a:t>
            </a:r>
            <a:br>
              <a:rPr lang="en-US" cap="none" dirty="0" smtClean="0"/>
            </a:br>
            <a:r>
              <a:rPr lang="en-US" b="1" cap="none" dirty="0" smtClean="0"/>
              <a:t>Query </a:t>
            </a:r>
            <a:r>
              <a:rPr lang="en-US" b="1" cap="none" dirty="0" smtClean="0">
                <a:solidFill>
                  <a:srgbClr val="FF0000"/>
                </a:solidFill>
              </a:rPr>
              <a:t>Hive</a:t>
            </a:r>
            <a:r>
              <a:rPr lang="en-US" b="1" cap="none" dirty="0" smtClean="0"/>
              <a:t> using </a:t>
            </a:r>
            <a:r>
              <a:rPr lang="en-US" b="1" cap="none" dirty="0" smtClean="0">
                <a:solidFill>
                  <a:srgbClr val="FF0000"/>
                </a:solidFill>
              </a:rPr>
              <a:t>CLI</a:t>
            </a:r>
            <a:endParaRPr lang="en-US" b="1" cap="none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17</a:t>
            </a:fld>
            <a:endParaRPr lang="en-US"/>
          </a:p>
        </p:txBody>
      </p:sp>
      <p:cxnSp>
        <p:nvCxnSpPr>
          <p:cNvPr id="8" name="Shape 16"/>
          <p:cNvCxnSpPr/>
          <p:nvPr/>
        </p:nvCxnSpPr>
        <p:spPr>
          <a:xfrm>
            <a:off x="457200" y="28956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373" y="3962400"/>
            <a:ext cx="1371600" cy="914400"/>
          </a:xfrm>
          <a:prstGeom prst="rect">
            <a:avLst/>
          </a:prstGeom>
        </p:spPr>
      </p:pic>
      <p:pic>
        <p:nvPicPr>
          <p:cNvPr id="16" name="Picture 5" descr="D:\Users\Denny Lee\Pictures\temp\icons\hadoo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3962400"/>
            <a:ext cx="11176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5105400"/>
            <a:ext cx="1106816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1573" y="5124689"/>
            <a:ext cx="1186627" cy="97131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638800" y="3657600"/>
            <a:ext cx="2971800" cy="2667000"/>
            <a:chOff x="5638800" y="3657600"/>
            <a:chExt cx="2971800" cy="2667000"/>
          </a:xfrm>
        </p:grpSpPr>
        <p:sp>
          <p:nvSpPr>
            <p:cNvPr id="5" name="Oval 4"/>
            <p:cNvSpPr/>
            <p:nvPr/>
          </p:nvSpPr>
          <p:spPr>
            <a:xfrm>
              <a:off x="6934200" y="3657600"/>
              <a:ext cx="1676400" cy="1447800"/>
            </a:xfrm>
            <a:prstGeom prst="ellipse">
              <a:avLst/>
            </a:prstGeom>
            <a:noFill/>
            <a:ln w="47625">
              <a:solidFill>
                <a:schemeClr val="bg2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5638800" y="4876800"/>
              <a:ext cx="1676400" cy="1447800"/>
            </a:xfrm>
            <a:prstGeom prst="ellipse">
              <a:avLst/>
            </a:prstGeom>
            <a:noFill/>
            <a:ln w="47625">
              <a:solidFill>
                <a:schemeClr val="bg2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86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971" y="393400"/>
            <a:ext cx="7864210" cy="526852"/>
          </a:xfrm>
        </p:spPr>
        <p:txBody>
          <a:bodyPr>
            <a:normAutofit/>
          </a:bodyPr>
          <a:lstStyle/>
          <a:p>
            <a:r>
              <a:rPr lang="en-US" cap="none" dirty="0" err="1" smtClean="0"/>
              <a:t>HiveQL</a:t>
            </a:r>
            <a:r>
              <a:rPr lang="en-US" cap="none" dirty="0" smtClean="0"/>
              <a:t> Example</a:t>
            </a:r>
            <a:endParaRPr lang="en-US" sz="2800" cap="none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295400"/>
            <a:ext cx="84581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 New"/>
                <a:cs typeface="Courier New"/>
              </a:rPr>
              <a:t>SELECT </a:t>
            </a:r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   </a:t>
            </a:r>
            <a:r>
              <a:rPr lang="en-US" sz="2000" dirty="0" err="1">
                <a:latin typeface="Courier New"/>
                <a:cs typeface="Courier New"/>
              </a:rPr>
              <a:t>get_json_object</a:t>
            </a:r>
            <a:r>
              <a:rPr lang="en-US" sz="2000" dirty="0">
                <a:latin typeface="Courier New"/>
                <a:cs typeface="Courier New"/>
              </a:rPr>
              <a:t>(json_text,'$.</a:t>
            </a:r>
            <a:r>
              <a:rPr lang="en-US" sz="2000" dirty="0" err="1">
                <a:latin typeface="Courier New"/>
                <a:cs typeface="Courier New"/>
              </a:rPr>
              <a:t>sid</a:t>
            </a:r>
            <a:r>
              <a:rPr lang="en-US" sz="2000" dirty="0">
                <a:latin typeface="Courier New"/>
                <a:cs typeface="Courier New"/>
              </a:rPr>
              <a:t>') as </a:t>
            </a:r>
            <a:r>
              <a:rPr lang="en-US" sz="2000" dirty="0" err="1">
                <a:latin typeface="Courier New"/>
                <a:cs typeface="Courier New"/>
              </a:rPr>
              <a:t>sid</a:t>
            </a:r>
            <a:r>
              <a:rPr lang="en-US" sz="2000" dirty="0">
                <a:latin typeface="Courier New"/>
                <a:cs typeface="Courier New"/>
              </a:rPr>
              <a:t>,    </a:t>
            </a:r>
          </a:p>
          <a:p>
            <a:r>
              <a:rPr lang="en-US" sz="2000" dirty="0">
                <a:latin typeface="Courier New"/>
                <a:cs typeface="Courier New"/>
              </a:rPr>
              <a:t>   </a:t>
            </a:r>
            <a:r>
              <a:rPr lang="en-US" sz="2000" dirty="0" err="1">
                <a:latin typeface="Courier New"/>
                <a:cs typeface="Courier New"/>
              </a:rPr>
              <a:t>get_json_object</a:t>
            </a:r>
            <a:r>
              <a:rPr lang="en-US" sz="2000" dirty="0">
                <a:latin typeface="Courier New"/>
                <a:cs typeface="Courier New"/>
              </a:rPr>
              <a:t>(json_text,'$.</a:t>
            </a:r>
            <a:r>
              <a:rPr lang="en-US" sz="2000" dirty="0" err="1">
                <a:latin typeface="Courier New"/>
                <a:cs typeface="Courier New"/>
              </a:rPr>
              <a:t>inc</a:t>
            </a:r>
            <a:r>
              <a:rPr lang="en-US" sz="2000" dirty="0">
                <a:latin typeface="Courier New"/>
                <a:cs typeface="Courier New"/>
              </a:rPr>
              <a:t>') as </a:t>
            </a:r>
            <a:r>
              <a:rPr lang="en-US" sz="2000" dirty="0" err="1">
                <a:latin typeface="Courier New"/>
                <a:cs typeface="Courier New"/>
              </a:rPr>
              <a:t>inc</a:t>
            </a:r>
            <a:r>
              <a:rPr lang="en-US" sz="2000" dirty="0">
                <a:latin typeface="Courier New"/>
                <a:cs typeface="Courier New"/>
              </a:rPr>
              <a:t>,  </a:t>
            </a:r>
          </a:p>
          <a:p>
            <a:r>
              <a:rPr lang="en-US" sz="2000" dirty="0">
                <a:latin typeface="Courier New"/>
                <a:cs typeface="Courier New"/>
              </a:rPr>
              <a:t>   </a:t>
            </a:r>
            <a:r>
              <a:rPr lang="en-US" sz="2000" b="1" dirty="0" err="1">
                <a:latin typeface="Courier New"/>
                <a:cs typeface="Courier New"/>
              </a:rPr>
              <a:t>get_json_object</a:t>
            </a:r>
            <a:r>
              <a:rPr lang="en-US" sz="2000" b="1" dirty="0">
                <a:latin typeface="Courier New"/>
                <a:cs typeface="Courier New"/>
              </a:rPr>
              <a:t>(</a:t>
            </a:r>
            <a:r>
              <a:rPr lang="en-US" sz="2000" b="1" dirty="0" err="1">
                <a:latin typeface="Courier New"/>
                <a:cs typeface="Courier New"/>
              </a:rPr>
              <a:t>json_text,'$.status</a:t>
            </a:r>
            <a:r>
              <a:rPr lang="en-US" sz="2000" b="1" dirty="0">
                <a:latin typeface="Courier New"/>
                <a:cs typeface="Courier New"/>
              </a:rPr>
              <a:t>')</a:t>
            </a:r>
            <a:r>
              <a:rPr lang="en-US" sz="2000" dirty="0">
                <a:latin typeface="Courier New"/>
                <a:cs typeface="Courier New"/>
              </a:rPr>
              <a:t> as status, </a:t>
            </a:r>
          </a:p>
          <a:p>
            <a:r>
              <a:rPr lang="en-US" sz="2000" dirty="0">
                <a:latin typeface="Courier New"/>
                <a:cs typeface="Courier New"/>
              </a:rPr>
              <a:t>   event</a:t>
            </a:r>
          </a:p>
          <a:p>
            <a:r>
              <a:rPr lang="en-US" sz="2000" dirty="0">
                <a:latin typeface="Courier New"/>
                <a:cs typeface="Courier New"/>
              </a:rPr>
              <a:t>FROM </a:t>
            </a:r>
            <a:r>
              <a:rPr lang="en-US" sz="2000" dirty="0" err="1">
                <a:latin typeface="Courier New"/>
                <a:cs typeface="Courier New"/>
              </a:rPr>
              <a:t>bi.event_log</a:t>
            </a:r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WHERE project='mobile-</a:t>
            </a:r>
            <a:r>
              <a:rPr lang="en-US" sz="2000" dirty="0" err="1">
                <a:latin typeface="Courier New"/>
                <a:cs typeface="Courier New"/>
              </a:rPr>
              <a:t>ios</a:t>
            </a:r>
            <a:r>
              <a:rPr lang="en-US" sz="2000" dirty="0">
                <a:latin typeface="Courier New"/>
                <a:cs typeface="Courier New"/>
              </a:rPr>
              <a:t>'</a:t>
            </a:r>
          </a:p>
          <a:p>
            <a:r>
              <a:rPr lang="en-US" sz="2000" dirty="0">
                <a:latin typeface="Courier New"/>
                <a:cs typeface="Courier New"/>
              </a:rPr>
              <a:t>   AND </a:t>
            </a:r>
            <a:r>
              <a:rPr lang="en-US" sz="2000" dirty="0" err="1">
                <a:latin typeface="Courier New"/>
                <a:cs typeface="Courier New"/>
              </a:rPr>
              <a:t>dt</a:t>
            </a:r>
            <a:r>
              <a:rPr lang="en-US" sz="2000" dirty="0">
                <a:latin typeface="Courier New"/>
                <a:cs typeface="Courier New"/>
              </a:rPr>
              <a:t>=</a:t>
            </a:r>
            <a:r>
              <a:rPr lang="en-US" sz="2000" dirty="0" smtClean="0">
                <a:latin typeface="Courier New"/>
                <a:cs typeface="Courier New"/>
              </a:rPr>
              <a:t>20120612</a:t>
            </a:r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   AND </a:t>
            </a:r>
            <a:r>
              <a:rPr lang="en-US" sz="2000" dirty="0" err="1">
                <a:latin typeface="Courier New"/>
                <a:cs typeface="Courier New"/>
              </a:rPr>
              <a:t>get_json_object</a:t>
            </a:r>
            <a:r>
              <a:rPr lang="en-US" sz="2000" dirty="0">
                <a:latin typeface="Courier New"/>
                <a:cs typeface="Courier New"/>
              </a:rPr>
              <a:t>(</a:t>
            </a:r>
            <a:r>
              <a:rPr lang="en-US" sz="2000" dirty="0" err="1">
                <a:latin typeface="Courier New"/>
                <a:cs typeface="Courier New"/>
              </a:rPr>
              <a:t>json_text,'$.v</a:t>
            </a:r>
            <a:r>
              <a:rPr lang="en-US" sz="2000" dirty="0">
                <a:latin typeface="Courier New"/>
                <a:cs typeface="Courier New"/>
              </a:rPr>
              <a:t>')&lt;&gt;'1.5' </a:t>
            </a:r>
          </a:p>
          <a:p>
            <a:r>
              <a:rPr lang="en-US" sz="2000" dirty="0">
                <a:latin typeface="Courier New"/>
                <a:cs typeface="Courier New"/>
              </a:rPr>
              <a:t>   AND (event = '</a:t>
            </a:r>
            <a:r>
              <a:rPr lang="en-US" sz="2000" dirty="0" err="1">
                <a:latin typeface="Courier New"/>
                <a:cs typeface="Courier New"/>
              </a:rPr>
              <a:t>api_error</a:t>
            </a:r>
            <a:r>
              <a:rPr lang="en-US" sz="2000" dirty="0">
                <a:latin typeface="Courier New"/>
                <a:cs typeface="Courier New"/>
              </a:rPr>
              <a:t>' OR event = '</a:t>
            </a:r>
            <a:r>
              <a:rPr lang="en-US" sz="2000" dirty="0" err="1">
                <a:latin typeface="Courier New"/>
                <a:cs typeface="Courier New"/>
              </a:rPr>
              <a:t>api_timeout</a:t>
            </a:r>
            <a:r>
              <a:rPr lang="en-US" sz="2000" dirty="0">
                <a:latin typeface="Courier New"/>
                <a:cs typeface="Courier New"/>
              </a:rPr>
              <a:t>') </a:t>
            </a:r>
          </a:p>
          <a:p>
            <a:r>
              <a:rPr lang="en-US" sz="2000" dirty="0">
                <a:latin typeface="Courier New"/>
                <a:cs typeface="Courier New"/>
              </a:rPr>
              <a:t>ORDER BY </a:t>
            </a:r>
            <a:r>
              <a:rPr lang="en-US" sz="2000" dirty="0" err="1">
                <a:latin typeface="Courier New"/>
                <a:cs typeface="Courier New"/>
              </a:rPr>
              <a:t>sid</a:t>
            </a:r>
            <a:r>
              <a:rPr lang="en-US" sz="2000" dirty="0">
                <a:latin typeface="Courier New"/>
                <a:cs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7914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 descr="Screen Shot 2012-06-26 at 9.43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00"/>
            <a:ext cx="8175579" cy="3964185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 cmpd="sng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Screen Shot 2012-06-26 at 9.46.5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14400"/>
            <a:ext cx="8077200" cy="517769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 cmpd="sng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9650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w Lay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37" y="1490032"/>
            <a:ext cx="6557526" cy="483456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3990" y="393400"/>
            <a:ext cx="7864210" cy="526852"/>
          </a:xfrm>
        </p:spPr>
        <p:txBody>
          <a:bodyPr>
            <a:noAutofit/>
          </a:bodyPr>
          <a:lstStyle/>
          <a:p>
            <a:pPr algn="ctr"/>
            <a:r>
              <a:rPr lang="en-US" cap="none" dirty="0" smtClean="0"/>
              <a:t>Discover and be recognized for how you influence the world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413839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853" y="1524000"/>
            <a:ext cx="7772400" cy="1295400"/>
          </a:xfrm>
        </p:spPr>
        <p:txBody>
          <a:bodyPr>
            <a:normAutofit/>
          </a:bodyPr>
          <a:lstStyle/>
          <a:p>
            <a:r>
              <a:rPr lang="en-US" cap="none" dirty="0" err="1" smtClean="0"/>
              <a:t>Hadoop</a:t>
            </a:r>
            <a:r>
              <a:rPr lang="en-US" cap="none" dirty="0" smtClean="0"/>
              <a:t> &amp; BI Together: </a:t>
            </a:r>
            <a:br>
              <a:rPr lang="en-US" cap="none" dirty="0" smtClean="0"/>
            </a:br>
            <a:r>
              <a:rPr lang="en-US" b="1" cap="none" dirty="0" smtClean="0"/>
              <a:t>Query </a:t>
            </a:r>
            <a:r>
              <a:rPr lang="en-US" b="1" cap="none" dirty="0" smtClean="0">
                <a:solidFill>
                  <a:srgbClr val="FF0000"/>
                </a:solidFill>
              </a:rPr>
              <a:t>Hive</a:t>
            </a:r>
            <a:r>
              <a:rPr lang="en-US" b="1" cap="none" dirty="0" smtClean="0"/>
              <a:t> using </a:t>
            </a:r>
            <a:r>
              <a:rPr lang="en-US" b="1" cap="none" dirty="0" smtClean="0">
                <a:solidFill>
                  <a:srgbClr val="FF0000"/>
                </a:solidFill>
              </a:rPr>
              <a:t>Excel</a:t>
            </a:r>
            <a:endParaRPr lang="en-US" b="1" cap="none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20</a:t>
            </a:fld>
            <a:endParaRPr lang="en-US"/>
          </a:p>
        </p:txBody>
      </p:sp>
      <p:cxnSp>
        <p:nvCxnSpPr>
          <p:cNvPr id="8" name="Shape 16"/>
          <p:cNvCxnSpPr/>
          <p:nvPr/>
        </p:nvCxnSpPr>
        <p:spPr>
          <a:xfrm>
            <a:off x="457200" y="28956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373" y="3962400"/>
            <a:ext cx="1371600" cy="914400"/>
          </a:xfrm>
          <a:prstGeom prst="rect">
            <a:avLst/>
          </a:prstGeom>
        </p:spPr>
      </p:pic>
      <p:pic>
        <p:nvPicPr>
          <p:cNvPr id="16" name="Picture 5" descr="D:\Users\Denny Lee\Pictures\temp\icons\hadoo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3962400"/>
            <a:ext cx="11176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5105400"/>
            <a:ext cx="1106816" cy="990600"/>
          </a:xfrm>
          <a:prstGeom prst="rect">
            <a:avLst/>
          </a:prstGeom>
        </p:spPr>
      </p:pic>
      <p:pic>
        <p:nvPicPr>
          <p:cNvPr id="12" name="Picture 4" descr="D:\Users\Denny Lee\My Documents\SQLCAT\My Projects\Gemini Book\Chapters\Images\Excel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1816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638800" y="3657600"/>
            <a:ext cx="3124200" cy="2743200"/>
            <a:chOff x="5638800" y="3657600"/>
            <a:chExt cx="3124200" cy="2743200"/>
          </a:xfrm>
        </p:grpSpPr>
        <p:grpSp>
          <p:nvGrpSpPr>
            <p:cNvPr id="7" name="Group 6"/>
            <p:cNvGrpSpPr/>
            <p:nvPr/>
          </p:nvGrpSpPr>
          <p:grpSpPr>
            <a:xfrm>
              <a:off x="5638800" y="3657600"/>
              <a:ext cx="2971800" cy="2667000"/>
              <a:chOff x="5638800" y="3657600"/>
              <a:chExt cx="2971800" cy="26670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6934200" y="3657600"/>
                <a:ext cx="1676400" cy="1447800"/>
              </a:xfrm>
              <a:prstGeom prst="ellipse">
                <a:avLst/>
              </a:prstGeom>
              <a:noFill/>
              <a:ln w="47625">
                <a:solidFill>
                  <a:schemeClr val="bg2">
                    <a:lumMod val="1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638800" y="4876800"/>
                <a:ext cx="1676400" cy="1447800"/>
              </a:xfrm>
              <a:prstGeom prst="ellipse">
                <a:avLst/>
              </a:prstGeom>
              <a:noFill/>
              <a:ln w="47625">
                <a:solidFill>
                  <a:schemeClr val="bg2">
                    <a:lumMod val="1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7086600" y="4953000"/>
              <a:ext cx="1676400" cy="1447800"/>
            </a:xfrm>
            <a:prstGeom prst="ellipse">
              <a:avLst/>
            </a:prstGeom>
            <a:noFill/>
            <a:ln w="47625">
              <a:solidFill>
                <a:schemeClr val="bg2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810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38200"/>
            <a:ext cx="8229600" cy="4728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971800"/>
            <a:ext cx="5867400" cy="35251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503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Why </a:t>
            </a:r>
            <a:r>
              <a:rPr lang="en-US" cap="none" dirty="0" err="1" smtClean="0"/>
              <a:t>Hadoop</a:t>
            </a:r>
            <a:r>
              <a:rPr lang="en-US" cap="none" dirty="0" smtClean="0"/>
              <a:t> + BI?</a:t>
            </a:r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22</a:t>
            </a:fld>
            <a:endParaRPr lang="en-US"/>
          </a:p>
        </p:txBody>
      </p:sp>
      <p:sp>
        <p:nvSpPr>
          <p:cNvPr id="48" name="Shape 68"/>
          <p:cNvSpPr txBox="1">
            <a:spLocks/>
          </p:cNvSpPr>
          <p:nvPr/>
        </p:nvSpPr>
        <p:spPr>
          <a:xfrm>
            <a:off x="309603" y="1128300"/>
            <a:ext cx="8229600" cy="4967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sp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4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" smtClean="0"/>
              <a:t>
</a:t>
            </a:r>
          </a:p>
          <a:p>
            <a:endParaRPr lang="en" smtClean="0"/>
          </a:p>
          <a:p>
            <a:endParaRPr lang="en" smtClean="0"/>
          </a:p>
          <a:p>
            <a:endParaRPr lang="en" smtClean="0"/>
          </a:p>
          <a:p>
            <a:endParaRPr lang="en" smtClean="0"/>
          </a:p>
          <a:p>
            <a:endParaRPr lang="en" smtClean="0"/>
          </a:p>
          <a:p>
            <a:endParaRPr lang="e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216635"/>
              </p:ext>
            </p:extLst>
          </p:nvPr>
        </p:nvGraphicFramePr>
        <p:xfrm>
          <a:off x="838200" y="2209800"/>
          <a:ext cx="6842151" cy="2895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251351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Requirement</a:t>
                      </a:r>
                      <a:endParaRPr lang="en-US" sz="2000" dirty="0">
                        <a:latin typeface="Segoe Light"/>
                        <a:cs typeface="Sego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Hadoop </a:t>
                      </a:r>
                    </a:p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&amp;</a:t>
                      </a:r>
                    </a:p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Hive</a:t>
                      </a:r>
                      <a:endParaRPr lang="en-US" sz="2000" b="1" dirty="0" smtClean="0">
                        <a:latin typeface="Segoe Light"/>
                        <a:cs typeface="Sego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BI</a:t>
                      </a:r>
                    </a:p>
                    <a:p>
                      <a:pPr algn="ctr"/>
                      <a:r>
                        <a:rPr lang="en-US" sz="2000" baseline="0" dirty="0" smtClean="0">
                          <a:latin typeface="Segoe Light"/>
                          <a:cs typeface="Segoe Light"/>
                        </a:rPr>
                        <a:t>Query</a:t>
                      </a:r>
                    </a:p>
                    <a:p>
                      <a:pPr algn="ctr"/>
                      <a:r>
                        <a:rPr lang="en-US" sz="2000" baseline="0" dirty="0" smtClean="0">
                          <a:latin typeface="Segoe Light"/>
                          <a:cs typeface="Segoe Light"/>
                        </a:rPr>
                        <a:t>Engines</a:t>
                      </a:r>
                      <a:endParaRPr lang="en-US" sz="2000" b="1" dirty="0" smtClean="0">
                        <a:latin typeface="Segoe Light"/>
                        <a:cs typeface="Segoe Light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Capture &amp; store all</a:t>
                      </a:r>
                      <a:r>
                        <a:rPr lang="en-US" sz="2000" baseline="0" dirty="0" smtClean="0">
                          <a:latin typeface="Segoe Light"/>
                          <a:cs typeface="Segoe Light"/>
                        </a:rPr>
                        <a:t> data</a:t>
                      </a:r>
                      <a:endParaRPr lang="en-US" sz="2000" b="0" dirty="0" smtClean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Yes</a:t>
                      </a:r>
                      <a:endParaRPr lang="en-US" sz="2000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No</a:t>
                      </a:r>
                      <a:endParaRPr lang="en-US" sz="2000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Support queries against detail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Yes</a:t>
                      </a:r>
                      <a:endParaRPr lang="en-US" sz="2000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No</a:t>
                      </a:r>
                      <a:endParaRPr lang="en-US" sz="2000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Support interactive</a:t>
                      </a:r>
                      <a:r>
                        <a:rPr lang="en-US" sz="2000" baseline="0" dirty="0" smtClean="0">
                          <a:latin typeface="Segoe Light"/>
                          <a:cs typeface="Segoe Light"/>
                        </a:rPr>
                        <a:t> queries &amp; applications</a:t>
                      </a:r>
                      <a:endParaRPr lang="en-US" sz="2000" dirty="0" smtClean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No</a:t>
                      </a:r>
                      <a:endParaRPr lang="en-US" sz="2000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Yes</a:t>
                      </a:r>
                      <a:endParaRPr lang="en-US" sz="2000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Support </a:t>
                      </a:r>
                      <a:r>
                        <a:rPr lang="en-US" sz="2000" baseline="0" dirty="0" smtClean="0">
                          <a:latin typeface="Segoe Light"/>
                          <a:cs typeface="Segoe Light"/>
                        </a:rPr>
                        <a:t>BI &amp; visualization tools</a:t>
                      </a:r>
                      <a:endParaRPr lang="en-US" sz="2000" dirty="0" smtClean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No</a:t>
                      </a:r>
                      <a:endParaRPr lang="en-US" sz="2000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Yes</a:t>
                      </a:r>
                      <a:endParaRPr lang="en-US" sz="2000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hape 16"/>
          <p:cNvCxnSpPr/>
          <p:nvPr/>
        </p:nvCxnSpPr>
        <p:spPr>
          <a:xfrm>
            <a:off x="457200" y="12954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0933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>
                <a:solidFill>
                  <a:srgbClr val="800000"/>
                </a:solidFill>
              </a:rPr>
              <a:t>Any Questions? </a:t>
            </a:r>
            <a:r>
              <a:rPr lang="en-US" sz="4000" cap="none" dirty="0" smtClean="0">
                <a:solidFill>
                  <a:srgbClr val="800000"/>
                </a:solidFill>
              </a:rPr>
              <a:t/>
            </a:r>
            <a:br>
              <a:rPr lang="en-US" sz="4000" cap="none" dirty="0" smtClean="0">
                <a:solidFill>
                  <a:srgbClr val="800000"/>
                </a:solidFill>
              </a:rPr>
            </a:br>
            <a:endParaRPr lang="en-US" cap="none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6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Klout’s</a:t>
            </a:r>
            <a:r>
              <a:rPr lang="en-US" cap="none" dirty="0" smtClean="0"/>
              <a:t> Big Data makes all this possible</a:t>
            </a:r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58466" y="1295400"/>
            <a:ext cx="7018734" cy="4700036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INCond-Bold"/>
                <a:cs typeface="DINCond-Bold"/>
              </a:rPr>
              <a:t>15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Social Networks Processed Every Day</a:t>
            </a:r>
          </a:p>
          <a:p>
            <a:pPr algn="l">
              <a:lnSpc>
                <a:spcPct val="120000"/>
              </a:lnSpc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NCond-Bold"/>
                <a:cs typeface="DINCond-Bold"/>
              </a:rPr>
              <a:t>120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Terabytes of Data Storage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NCond-Bold"/>
                <a:cs typeface="DINCond-Bold"/>
              </a:rPr>
              <a:t>200,000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Indexed Users Added Every Day</a:t>
            </a:r>
          </a:p>
          <a:p>
            <a:pPr algn="l">
              <a:lnSpc>
                <a:spcPct val="120000"/>
              </a:lnSpc>
            </a:pP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INCond-Bold"/>
                <a:cs typeface="DINCond-Bold"/>
              </a:rPr>
              <a:t>140,000,000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Users Indexed Every Day</a:t>
            </a:r>
          </a:p>
          <a:p>
            <a:pPr algn="l">
              <a:lnSpc>
                <a:spcPct val="120000"/>
              </a:lnSpc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NCond-Bold"/>
                <a:cs typeface="DINCond-Bold"/>
              </a:rPr>
              <a:t>1,000,000,000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Social Signals Processed Every Day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INCond-Bold"/>
                <a:cs typeface="DINCond-Bold"/>
              </a:rPr>
              <a:t>30,000,000,000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 Calls Delivered Every Month</a:t>
            </a:r>
          </a:p>
          <a:p>
            <a:pPr algn="l">
              <a:lnSpc>
                <a:spcPct val="120000"/>
              </a:lnSpc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INCond-Bold"/>
                <a:cs typeface="DINCond-Bold"/>
              </a:rPr>
              <a:t>54,000,000,000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Rows of Data In Klout Data Warehouse</a:t>
            </a:r>
          </a:p>
        </p:txBody>
      </p:sp>
      <p:cxnSp>
        <p:nvCxnSpPr>
          <p:cNvPr id="6" name="Shape 16"/>
          <p:cNvCxnSpPr/>
          <p:nvPr/>
        </p:nvCxnSpPr>
        <p:spPr>
          <a:xfrm>
            <a:off x="457200" y="12954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16"/>
          <p:cNvCxnSpPr/>
          <p:nvPr/>
        </p:nvCxnSpPr>
        <p:spPr>
          <a:xfrm>
            <a:off x="457200" y="6248400"/>
            <a:ext cx="8229600" cy="0"/>
          </a:xfrm>
          <a:prstGeom prst="straightConnector1">
            <a:avLst/>
          </a:prstGeom>
          <a:noFill/>
          <a:ln w="50800" cap="flat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39714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71149" y="1299019"/>
            <a:ext cx="7935947" cy="60959"/>
          </a:xfrm>
          <a:prstGeom prst="rect">
            <a:avLst/>
          </a:prstGeom>
          <a:solidFill>
            <a:srgbClr val="FF4F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94676"/>
            <a:ext cx="8229600" cy="114300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864"/>
              </a:spcBef>
              <a:spcAft>
                <a:spcPts val="600"/>
              </a:spcAft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Klout data Architecture</a:t>
            </a:r>
            <a:b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Best tool for the job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87861" y="1922135"/>
            <a:ext cx="7815435" cy="4380940"/>
            <a:chOff x="127434" y="1780142"/>
            <a:chExt cx="9876509" cy="4152206"/>
          </a:xfrm>
        </p:grpSpPr>
        <p:sp>
          <p:nvSpPr>
            <p:cNvPr id="7" name="Rectangle 6"/>
            <p:cNvSpPr/>
            <p:nvPr/>
          </p:nvSpPr>
          <p:spPr>
            <a:xfrm>
              <a:off x="4343400" y="1780142"/>
              <a:ext cx="1816100" cy="31916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Serving Stores</a:t>
              </a:r>
            </a:p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oup 5"/>
            <p:cNvGrpSpPr/>
            <p:nvPr/>
          </p:nvGrpSpPr>
          <p:grpSpPr>
            <a:xfrm>
              <a:off x="127434" y="2137208"/>
              <a:ext cx="9876509" cy="3795140"/>
              <a:chOff x="245645" y="2907275"/>
              <a:chExt cx="12346392" cy="3240520"/>
            </a:xfrm>
          </p:grpSpPr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276816" y="3565245"/>
                <a:ext cx="1238326" cy="536106"/>
              </a:xfrm>
              <a:prstGeom prst="rect">
                <a:avLst/>
              </a:prstGeom>
              <a:gradFill rotWithShape="1">
                <a:gsLst>
                  <a:gs pos="0">
                    <a:srgbClr val="0C7EB8"/>
                  </a:gs>
                  <a:gs pos="80000">
                    <a:srgbClr val="14A6F0"/>
                  </a:gs>
                  <a:gs pos="100000">
                    <a:srgbClr val="10A8F6"/>
                  </a:gs>
                </a:gsLst>
                <a:lin ang="16200000"/>
              </a:gradFill>
              <a:ln w="9525">
                <a:solidFill>
                  <a:srgbClr val="29A1DD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lIns="64288" tIns="32144" rIns="64288" bIns="32144" anchor="ctr"/>
              <a:lstStyle/>
              <a:p>
                <a:pPr marL="64291" algn="ctr"/>
                <a:r>
                  <a:rPr lang="en-US" sz="800" dirty="0">
                    <a:solidFill>
                      <a:schemeClr val="bg1"/>
                    </a:solidFill>
                  </a:rPr>
                  <a:t>Signal</a:t>
                </a:r>
              </a:p>
              <a:p>
                <a:pPr marL="64291" algn="ctr"/>
                <a:r>
                  <a:rPr lang="en-US" sz="800" dirty="0">
                    <a:solidFill>
                      <a:schemeClr val="bg1"/>
                    </a:solidFill>
                  </a:rPr>
                  <a:t>Collectors</a:t>
                </a:r>
              </a:p>
              <a:p>
                <a:pPr marL="64291" algn="ctr"/>
                <a:r>
                  <a:rPr lang="en-US" sz="800" dirty="0">
                    <a:solidFill>
                      <a:schemeClr val="bg1"/>
                    </a:solidFill>
                  </a:rPr>
                  <a:t>(Java/</a:t>
                </a:r>
                <a:r>
                  <a:rPr lang="en-US" sz="800" dirty="0" err="1">
                    <a:solidFill>
                      <a:schemeClr val="bg1"/>
                    </a:solidFill>
                  </a:rPr>
                  <a:t>Scala</a:t>
                </a:r>
                <a:r>
                  <a:rPr lang="en-US" sz="800" dirty="0">
                    <a:solidFill>
                      <a:schemeClr val="bg1"/>
                    </a:solidFill>
                  </a:rPr>
                  <a:t>)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Can 12"/>
              <p:cNvSpPr>
                <a:spLocks noChangeArrowheads="1"/>
              </p:cNvSpPr>
              <p:nvPr/>
            </p:nvSpPr>
            <p:spPr bwMode="auto">
              <a:xfrm>
                <a:off x="3744392" y="3273315"/>
                <a:ext cx="1607168" cy="1515810"/>
              </a:xfrm>
              <a:prstGeom prst="can">
                <a:avLst>
                  <a:gd name="adj" fmla="val 25000"/>
                </a:avLst>
              </a:prstGeom>
              <a:gradFill rotWithShape="1">
                <a:gsLst>
                  <a:gs pos="0">
                    <a:srgbClr val="0C7EB8"/>
                  </a:gs>
                  <a:gs pos="80000">
                    <a:srgbClr val="14A6F0"/>
                  </a:gs>
                  <a:gs pos="100000">
                    <a:srgbClr val="10A8F6"/>
                  </a:gs>
                </a:gsLst>
                <a:lin ang="16200000"/>
              </a:gradFill>
              <a:ln w="9525">
                <a:solidFill>
                  <a:srgbClr val="29A1DD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/>
            </p:spPr>
            <p:txBody>
              <a:bodyPr lIns="64288" tIns="32144" rIns="64288" bIns="32144" anchor="ctr"/>
              <a:lstStyle/>
              <a:p>
                <a:pPr marL="64291" algn="ctr"/>
                <a:r>
                  <a:rPr lang="en-US" sz="800" dirty="0">
                    <a:solidFill>
                      <a:schemeClr val="bg1"/>
                    </a:solidFill>
                  </a:rPr>
                  <a:t>Data Warehouse</a:t>
                </a:r>
              </a:p>
              <a:p>
                <a:pPr marL="64291" algn="ctr"/>
                <a:r>
                  <a:rPr lang="en-US" sz="800" dirty="0">
                    <a:solidFill>
                      <a:schemeClr val="bg1"/>
                    </a:solidFill>
                  </a:rPr>
                  <a:t>(Hive)</a:t>
                </a:r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10716858" y="2907275"/>
                <a:ext cx="1763567" cy="341445"/>
              </a:xfrm>
              <a:prstGeom prst="rect">
                <a:avLst/>
              </a:prstGeom>
              <a:gradFill flip="none" rotWithShape="1">
                <a:gsLst>
                  <a:gs pos="0">
                    <a:srgbClr val="DF3A02"/>
                  </a:gs>
                  <a:gs pos="100000">
                    <a:srgbClr val="FF4300"/>
                  </a:gs>
                </a:gsLst>
                <a:lin ang="16200000" scaled="0"/>
                <a:tileRect/>
              </a:gradFill>
              <a:ln w="9525">
                <a:solidFill>
                  <a:srgbClr val="DF3A02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lIns="91435" tIns="45718" rIns="91435" bIns="45718" anchor="ctr"/>
              <a:lstStyle/>
              <a:p>
                <a:pPr algn="ctr">
                  <a:defRPr/>
                </a:pPr>
                <a:r>
                  <a:rPr lang="en-US" sz="900" dirty="0" err="1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Klout.com</a:t>
                </a:r>
                <a:endParaRPr lang="en-US" sz="9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  <a:p>
                <a:pPr algn="ctr">
                  <a:defRPr/>
                </a:pPr>
                <a:r>
                  <a:rPr lang="en-US" sz="900" dirty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en-US" sz="900" dirty="0" err="1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Node.js</a:t>
                </a:r>
                <a:r>
                  <a:rPr lang="en-US" sz="900" dirty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)</a:t>
                </a:r>
              </a:p>
            </p:txBody>
          </p:sp>
          <p:cxnSp>
            <p:nvCxnSpPr>
              <p:cNvPr id="15" name="Elbow Connector 14"/>
              <p:cNvCxnSpPr>
                <a:cxnSpLocks noChangeShapeType="1"/>
                <a:stCxn id="23" idx="3"/>
                <a:endCxn id="14" idx="1"/>
              </p:cNvCxnSpPr>
              <p:nvPr/>
            </p:nvCxnSpPr>
            <p:spPr bwMode="auto">
              <a:xfrm flipV="1">
                <a:off x="9220151" y="3077997"/>
                <a:ext cx="1496707" cy="589017"/>
              </a:xfrm>
              <a:prstGeom prst="bentConnector3">
                <a:avLst>
                  <a:gd name="adj1" fmla="val 50000"/>
                </a:avLst>
              </a:prstGeom>
              <a:noFill/>
              <a:ln w="25400">
                <a:solidFill>
                  <a:schemeClr val="accent1"/>
                </a:solidFill>
                <a:miter lim="800000"/>
                <a:headEnd type="arrow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10583229" y="5846576"/>
                <a:ext cx="2008808" cy="301219"/>
              </a:xfrm>
              <a:prstGeom prst="rect">
                <a:avLst/>
              </a:prstGeom>
              <a:gradFill flip="none" rotWithShape="1">
                <a:gsLst>
                  <a:gs pos="0">
                    <a:srgbClr val="DF3A02"/>
                  </a:gs>
                  <a:gs pos="100000">
                    <a:srgbClr val="FF4300"/>
                  </a:gs>
                </a:gsLst>
                <a:lin ang="16200000" scaled="0"/>
                <a:tileRect/>
              </a:gradFill>
              <a:ln w="9525">
                <a:solidFill>
                  <a:srgbClr val="DF3A02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lIns="91435" tIns="45718" rIns="91435" bIns="45718" anchor="ctr"/>
              <a:lstStyle/>
              <a:p>
                <a:pPr algn="ctr">
                  <a:defRPr/>
                </a:pPr>
                <a:r>
                  <a:rPr lang="en-US" sz="900" dirty="0" smtClean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Event Tracker</a:t>
                </a:r>
              </a:p>
              <a:p>
                <a:pPr algn="ctr">
                  <a:defRPr/>
                </a:pPr>
                <a:r>
                  <a:rPr lang="en-US" sz="900" dirty="0" smtClean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en-US" sz="900" dirty="0" err="1" smtClean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Scala</a:t>
                </a:r>
                <a:r>
                  <a:rPr lang="en-US" sz="900" dirty="0" smtClean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)</a:t>
                </a:r>
                <a:endParaRPr lang="en-US" sz="4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17" name="Elbow Connector 16"/>
              <p:cNvCxnSpPr>
                <a:cxnSpLocks noChangeShapeType="1"/>
                <a:stCxn id="20" idx="5"/>
                <a:endCxn id="16" idx="1"/>
              </p:cNvCxnSpPr>
              <p:nvPr/>
            </p:nvCxnSpPr>
            <p:spPr bwMode="auto">
              <a:xfrm>
                <a:off x="7396075" y="5747384"/>
                <a:ext cx="3187154" cy="249802"/>
              </a:xfrm>
              <a:prstGeom prst="bentConnector3">
                <a:avLst>
                  <a:gd name="adj1" fmla="val 50000"/>
                </a:avLst>
              </a:prstGeom>
              <a:noFill/>
              <a:ln w="25400">
                <a:solidFill>
                  <a:schemeClr val="accent1"/>
                </a:solidFill>
                <a:miter lim="800000"/>
                <a:headEnd type="arrow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10716858" y="3325570"/>
                <a:ext cx="1763567" cy="341445"/>
              </a:xfrm>
              <a:prstGeom prst="rect">
                <a:avLst/>
              </a:prstGeom>
              <a:gradFill flip="none" rotWithShape="1">
                <a:gsLst>
                  <a:gs pos="0">
                    <a:srgbClr val="DF3A02"/>
                  </a:gs>
                  <a:gs pos="100000">
                    <a:srgbClr val="FF4300"/>
                  </a:gs>
                </a:gsLst>
                <a:lin ang="16200000" scaled="0"/>
                <a:tileRect/>
              </a:gradFill>
              <a:ln w="9525">
                <a:solidFill>
                  <a:srgbClr val="DF3A02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lIns="91435" tIns="45718" rIns="91435" bIns="45718" anchor="ctr"/>
              <a:lstStyle/>
              <a:p>
                <a:pPr algn="ctr">
                  <a:defRPr/>
                </a:pPr>
                <a:r>
                  <a:rPr lang="en-US" sz="900" dirty="0" smtClean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Mobile</a:t>
                </a:r>
                <a:endParaRPr lang="en-US" sz="9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  <a:p>
                <a:pPr algn="ctr">
                  <a:defRPr/>
                </a:pPr>
                <a:r>
                  <a:rPr lang="en-US" sz="900" dirty="0" smtClean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(</a:t>
                </a:r>
                <a:r>
                  <a:rPr lang="en-US" sz="900" dirty="0" err="1" smtClean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ObjectiveC</a:t>
                </a:r>
                <a:r>
                  <a:rPr lang="en-US" sz="900" dirty="0" smtClean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)</a:t>
                </a:r>
                <a:endParaRPr lang="en-US" sz="9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19" name="Elbow Connector 18"/>
              <p:cNvCxnSpPr>
                <a:cxnSpLocks noChangeShapeType="1"/>
                <a:stCxn id="23" idx="3"/>
                <a:endCxn id="18" idx="1"/>
              </p:cNvCxnSpPr>
              <p:nvPr/>
            </p:nvCxnSpPr>
            <p:spPr bwMode="auto">
              <a:xfrm flipV="1">
                <a:off x="9220151" y="3496292"/>
                <a:ext cx="1496707" cy="170722"/>
              </a:xfrm>
              <a:prstGeom prst="bentConnector3">
                <a:avLst>
                  <a:gd name="adj1" fmla="val 50000"/>
                </a:avLst>
              </a:prstGeom>
              <a:noFill/>
              <a:ln w="25400">
                <a:solidFill>
                  <a:schemeClr val="accent1"/>
                </a:solidFill>
                <a:miter lim="800000"/>
                <a:headEnd type="arrow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0" name="Cube 19"/>
              <p:cNvSpPr/>
              <p:nvPr/>
            </p:nvSpPr>
            <p:spPr bwMode="auto">
              <a:xfrm>
                <a:off x="6057693" y="5507138"/>
                <a:ext cx="1338382" cy="640657"/>
              </a:xfrm>
              <a:prstGeom prst="cube">
                <a:avLst/>
              </a:prstGeom>
              <a:gradFill rotWithShape="1">
                <a:gsLst>
                  <a:gs pos="0">
                    <a:srgbClr val="0C7EB8"/>
                  </a:gs>
                  <a:gs pos="80000">
                    <a:srgbClr val="14A6F0"/>
                  </a:gs>
                  <a:gs pos="100000">
                    <a:srgbClr val="10A8F6"/>
                  </a:gs>
                </a:gsLst>
                <a:lin ang="16200000"/>
              </a:gradFill>
              <a:ln w="9525">
                <a:solidFill>
                  <a:srgbClr val="29A1DD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/>
            </p:spPr>
            <p:txBody>
              <a:bodyPr lIns="91435" tIns="45718" rIns="91435" bIns="45718" anchor="ctr"/>
              <a:lstStyle/>
              <a:p>
                <a:pPr marL="64291" algn="ctr"/>
                <a:r>
                  <a:rPr lang="en-US" sz="800" dirty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Analytics</a:t>
                </a:r>
              </a:p>
              <a:p>
                <a:pPr marL="64291" algn="ctr"/>
                <a:r>
                  <a:rPr lang="en-US" sz="800" dirty="0" smtClean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Cubes</a:t>
                </a:r>
                <a:endParaRPr lang="en-US" sz="8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  <a:p>
                <a:pPr marL="64291" algn="ctr"/>
                <a:r>
                  <a:rPr lang="en-US" sz="800" dirty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(SSAS)</a:t>
                </a:r>
              </a:p>
            </p:txBody>
          </p:sp>
          <p:pic>
            <p:nvPicPr>
              <p:cNvPr id="21" name="Picture 20" descr="Screen shot 2011-09-19 at 4.39.16 PM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601"/>
              <a:stretch/>
            </p:blipFill>
            <p:spPr>
              <a:xfrm>
                <a:off x="245645" y="4465958"/>
                <a:ext cx="1479930" cy="229254"/>
              </a:xfrm>
              <a:prstGeom prst="rect">
                <a:avLst/>
              </a:prstGeom>
            </p:spPr>
          </p:pic>
          <p:pic>
            <p:nvPicPr>
              <p:cNvPr id="22" name="Picture 21" descr="Screen shot 2011-09-19 at 4.39.16 PM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690"/>
              <a:stretch/>
            </p:blipFill>
            <p:spPr>
              <a:xfrm>
                <a:off x="245645" y="4221874"/>
                <a:ext cx="1507225" cy="224467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8548453" y="3066184"/>
                <a:ext cx="671698" cy="1201660"/>
              </a:xfrm>
              <a:prstGeom prst="rect">
                <a:avLst/>
              </a:prstGeom>
              <a:gradFill rotWithShape="1">
                <a:gsLst>
                  <a:gs pos="0">
                    <a:srgbClr val="0C7EB8"/>
                  </a:gs>
                  <a:gs pos="80000">
                    <a:srgbClr val="14A6F0"/>
                  </a:gs>
                  <a:gs pos="100000">
                    <a:srgbClr val="10A8F6"/>
                  </a:gs>
                </a:gsLst>
                <a:lin ang="16200000"/>
              </a:gradFill>
              <a:ln w="9525">
                <a:solidFill>
                  <a:srgbClr val="29A1DD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vert="vert" lIns="64288" tIns="32144" rIns="64288" bIns="32144" anchor="ctr"/>
              <a:lstStyle/>
              <a:p>
                <a:pPr marL="64291" algn="ctr"/>
                <a:r>
                  <a:rPr lang="en-US" sz="800" dirty="0">
                    <a:solidFill>
                      <a:schemeClr val="bg1"/>
                    </a:solidFill>
                  </a:rPr>
                  <a:t>Klout  </a:t>
                </a:r>
                <a:r>
                  <a:rPr lang="en-US" sz="800" dirty="0">
                    <a:solidFill>
                      <a:schemeClr val="bg1"/>
                    </a:solidFill>
                  </a:rPr>
                  <a:t>API</a:t>
                </a:r>
              </a:p>
              <a:p>
                <a:pPr marL="64291" algn="ctr"/>
                <a:r>
                  <a:rPr lang="en-US" sz="800" dirty="0">
                    <a:solidFill>
                      <a:schemeClr val="bg1"/>
                    </a:solidFill>
                  </a:rPr>
                  <a:t>(</a:t>
                </a:r>
                <a:r>
                  <a:rPr lang="en-US" sz="800" dirty="0" err="1">
                    <a:solidFill>
                      <a:schemeClr val="bg1"/>
                    </a:solidFill>
                  </a:rPr>
                  <a:t>Scala</a:t>
                </a:r>
                <a:r>
                  <a:rPr lang="en-US" sz="800" dirty="0">
                    <a:solidFill>
                      <a:schemeClr val="bg1"/>
                    </a:solidFill>
                  </a:rPr>
                  <a:t>)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Can 23"/>
            <p:cNvSpPr>
              <a:spLocks noChangeArrowheads="1"/>
            </p:cNvSpPr>
            <p:nvPr/>
          </p:nvSpPr>
          <p:spPr bwMode="auto">
            <a:xfrm>
              <a:off x="4591368" y="3314442"/>
              <a:ext cx="1311231" cy="472688"/>
            </a:xfrm>
            <a:prstGeom prst="can">
              <a:avLst>
                <a:gd name="adj" fmla="val 24998"/>
              </a:avLst>
            </a:prstGeom>
            <a:gradFill rotWithShape="1">
              <a:gsLst>
                <a:gs pos="0">
                  <a:srgbClr val="0C7EB8"/>
                </a:gs>
                <a:gs pos="80000">
                  <a:srgbClr val="14A6F0"/>
                </a:gs>
                <a:gs pos="100000">
                  <a:srgbClr val="10A8F6"/>
                </a:gs>
              </a:gsLst>
              <a:lin ang="16200000"/>
            </a:gradFill>
            <a:ln w="9525">
              <a:solidFill>
                <a:srgbClr val="29A1DD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64288" tIns="32144" rIns="64288" bIns="32144" anchor="ctr"/>
            <a:lstStyle/>
            <a:p>
              <a:pPr marL="64291" algn="ctr">
                <a:defRPr/>
              </a:pPr>
              <a:r>
                <a:rPr lang="en-US" sz="8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Search Index</a:t>
              </a:r>
              <a:endParaRPr lang="en-US" sz="6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  <a:p>
              <a:pPr marL="64291" algn="ctr">
                <a:defRPr/>
              </a:pPr>
              <a:r>
                <a:rPr lang="en-US" sz="6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(</a:t>
              </a:r>
              <a:r>
                <a:rPr lang="en-US" sz="8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Elastic Search)</a:t>
              </a:r>
              <a:endParaRPr lang="en-US" sz="9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Can 24"/>
            <p:cNvSpPr>
              <a:spLocks noChangeArrowheads="1"/>
            </p:cNvSpPr>
            <p:nvPr/>
          </p:nvSpPr>
          <p:spPr bwMode="auto">
            <a:xfrm>
              <a:off x="4613151" y="1955800"/>
              <a:ext cx="1311231" cy="581291"/>
            </a:xfrm>
            <a:prstGeom prst="can">
              <a:avLst>
                <a:gd name="adj" fmla="val 24998"/>
              </a:avLst>
            </a:prstGeom>
            <a:gradFill rotWithShape="1">
              <a:gsLst>
                <a:gs pos="0">
                  <a:srgbClr val="0C7EB8"/>
                </a:gs>
                <a:gs pos="80000">
                  <a:srgbClr val="14A6F0"/>
                </a:gs>
                <a:gs pos="100000">
                  <a:srgbClr val="10A8F6"/>
                </a:gs>
              </a:gsLst>
              <a:lin ang="16200000"/>
            </a:gradFill>
            <a:ln w="9525">
              <a:solidFill>
                <a:srgbClr val="29A1DD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64288" tIns="32144" rIns="64288" bIns="32144" anchor="ctr"/>
            <a:lstStyle/>
            <a:p>
              <a:pPr marL="64291" algn="ctr">
                <a:defRPr/>
              </a:pPr>
              <a:r>
                <a:rPr lang="en-US" sz="8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Registrations DB</a:t>
              </a:r>
              <a:endParaRPr lang="en-US" sz="6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  <a:p>
              <a:pPr marL="64291" algn="ctr">
                <a:defRPr/>
              </a:pPr>
              <a:r>
                <a:rPr lang="en-US" sz="6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(</a:t>
              </a:r>
              <a:r>
                <a:rPr lang="en-US" sz="800" dirty="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MySql</a:t>
              </a:r>
              <a:r>
                <a:rPr lang="en-US" sz="8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)</a:t>
              </a:r>
              <a:endParaRPr lang="en-US" sz="9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Can 25"/>
            <p:cNvSpPr>
              <a:spLocks noChangeArrowheads="1"/>
            </p:cNvSpPr>
            <p:nvPr/>
          </p:nvSpPr>
          <p:spPr bwMode="auto">
            <a:xfrm>
              <a:off x="4624397" y="2618364"/>
              <a:ext cx="1311231" cy="578852"/>
            </a:xfrm>
            <a:prstGeom prst="can">
              <a:avLst>
                <a:gd name="adj" fmla="val 24998"/>
              </a:avLst>
            </a:prstGeom>
            <a:gradFill rotWithShape="1">
              <a:gsLst>
                <a:gs pos="0">
                  <a:srgbClr val="0C7EB8"/>
                </a:gs>
                <a:gs pos="80000">
                  <a:srgbClr val="14A6F0"/>
                </a:gs>
                <a:gs pos="100000">
                  <a:srgbClr val="10A8F6"/>
                </a:gs>
              </a:gsLst>
              <a:lin ang="16200000"/>
            </a:gradFill>
            <a:ln w="9525">
              <a:solidFill>
                <a:srgbClr val="29A1DD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64288" tIns="32144" rIns="64288" bIns="32144" anchor="ctr"/>
            <a:lstStyle/>
            <a:p>
              <a:pPr marL="64291" algn="ctr">
                <a:defRPr/>
              </a:pPr>
              <a:r>
                <a:rPr lang="en-US" sz="8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Profile DB</a:t>
              </a:r>
              <a:endParaRPr lang="en-US" sz="6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  <a:p>
              <a:pPr marL="64291" algn="ctr">
                <a:defRPr/>
              </a:pPr>
              <a:r>
                <a:rPr lang="en-US" sz="6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(</a:t>
              </a:r>
              <a:r>
                <a:rPr lang="en-US" sz="800" dirty="0" err="1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HBase</a:t>
              </a:r>
              <a:r>
                <a:rPr lang="en-US" sz="8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)</a:t>
              </a:r>
              <a:endParaRPr lang="en-US" sz="9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7" name="Elbow Connector 26"/>
            <p:cNvCxnSpPr>
              <a:endCxn id="26" idx="2"/>
            </p:cNvCxnSpPr>
            <p:nvPr/>
          </p:nvCxnSpPr>
          <p:spPr bwMode="auto">
            <a:xfrm flipV="1">
              <a:off x="4211915" y="2907790"/>
              <a:ext cx="412482" cy="316682"/>
            </a:xfrm>
            <a:prstGeom prst="bentConnector3">
              <a:avLst>
                <a:gd name="adj1" fmla="val 50000"/>
              </a:avLst>
            </a:prstGeom>
            <a:noFill/>
            <a:ln w="25400">
              <a:solidFill>
                <a:schemeClr val="accent1"/>
              </a:solidFill>
              <a:miter lim="800000"/>
              <a:headEnd type="none"/>
              <a:tailEnd type="arrow" w="med" len="med"/>
            </a:ln>
            <a:effectLst/>
            <a:extLst/>
          </p:spPr>
        </p:cxnSp>
        <p:cxnSp>
          <p:nvCxnSpPr>
            <p:cNvPr id="28" name="Elbow Connector 27"/>
            <p:cNvCxnSpPr>
              <a:stCxn id="13" idx="3"/>
              <a:endCxn id="20" idx="2"/>
            </p:cNvCxnSpPr>
            <p:nvPr/>
          </p:nvCxnSpPr>
          <p:spPr bwMode="auto">
            <a:xfrm rot="16200000" flipH="1">
              <a:off x="3518015" y="4392212"/>
              <a:ext cx="1309844" cy="1207699"/>
            </a:xfrm>
            <a:prstGeom prst="bentConnector2">
              <a:avLst/>
            </a:prstGeom>
            <a:noFill/>
            <a:ln w="25400">
              <a:solidFill>
                <a:schemeClr val="accent1"/>
              </a:solidFill>
              <a:miter lim="800000"/>
              <a:headEnd type="none"/>
              <a:tailEnd type="arrow" w="med" len="med"/>
            </a:ln>
            <a:effectLst/>
            <a:extLst/>
          </p:spPr>
        </p:cxnSp>
        <p:cxnSp>
          <p:nvCxnSpPr>
            <p:cNvPr id="29" name="Elbow Connector 28"/>
            <p:cNvCxnSpPr>
              <a:endCxn id="24" idx="2"/>
            </p:cNvCxnSpPr>
            <p:nvPr/>
          </p:nvCxnSpPr>
          <p:spPr bwMode="auto">
            <a:xfrm flipV="1">
              <a:off x="4211915" y="3550787"/>
              <a:ext cx="379453" cy="216443"/>
            </a:xfrm>
            <a:prstGeom prst="bentConnector3">
              <a:avLst>
                <a:gd name="adj1" fmla="val 50000"/>
              </a:avLst>
            </a:prstGeom>
            <a:noFill/>
            <a:ln w="25400">
              <a:solidFill>
                <a:schemeClr val="accent1"/>
              </a:solidFill>
              <a:miter lim="800000"/>
              <a:headEnd type="none"/>
              <a:tailEnd type="arrow" w="med" len="med"/>
            </a:ln>
            <a:effectLst/>
            <a:extLst/>
          </p:spPr>
        </p:cxnSp>
        <p:cxnSp>
          <p:nvCxnSpPr>
            <p:cNvPr id="30" name="Elbow Connector 29"/>
            <p:cNvCxnSpPr>
              <a:cxnSpLocks noChangeShapeType="1"/>
              <a:stCxn id="7" idx="3"/>
              <a:endCxn id="23" idx="1"/>
            </p:cNvCxnSpPr>
            <p:nvPr/>
          </p:nvCxnSpPr>
          <p:spPr bwMode="auto">
            <a:xfrm flipV="1">
              <a:off x="6159500" y="3026978"/>
              <a:ext cx="609773" cy="348995"/>
            </a:xfrm>
            <a:prstGeom prst="bentConnector3">
              <a:avLst>
                <a:gd name="adj1" fmla="val 50000"/>
              </a:avLst>
            </a:prstGeom>
            <a:noFill/>
            <a:ln w="25400">
              <a:solidFill>
                <a:schemeClr val="accent1"/>
              </a:solidFill>
              <a:miter lim="800000"/>
              <a:headEnd type="arrow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Elbow Connector 30"/>
            <p:cNvCxnSpPr>
              <a:cxnSpLocks noChangeShapeType="1"/>
              <a:stCxn id="13" idx="1"/>
              <a:endCxn id="25" idx="2"/>
            </p:cNvCxnSpPr>
            <p:nvPr/>
          </p:nvCxnSpPr>
          <p:spPr bwMode="auto">
            <a:xfrm rot="5400000" flipH="1" flipV="1">
              <a:off x="3931394" y="1884141"/>
              <a:ext cx="319450" cy="1044063"/>
            </a:xfrm>
            <a:prstGeom prst="bentConnector2">
              <a:avLst/>
            </a:prstGeom>
            <a:noFill/>
            <a:ln w="25400">
              <a:solidFill>
                <a:schemeClr val="accent1"/>
              </a:solidFill>
              <a:miter lim="800000"/>
              <a:headEnd type="arrow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Can 31"/>
            <p:cNvSpPr>
              <a:spLocks noChangeArrowheads="1"/>
            </p:cNvSpPr>
            <p:nvPr/>
          </p:nvSpPr>
          <p:spPr bwMode="auto">
            <a:xfrm>
              <a:off x="4602658" y="3908871"/>
              <a:ext cx="1311231" cy="519957"/>
            </a:xfrm>
            <a:prstGeom prst="can">
              <a:avLst>
                <a:gd name="adj" fmla="val 24998"/>
              </a:avLst>
            </a:prstGeom>
            <a:gradFill rotWithShape="1">
              <a:gsLst>
                <a:gs pos="0">
                  <a:srgbClr val="0C7EB8"/>
                </a:gs>
                <a:gs pos="80000">
                  <a:srgbClr val="14A6F0"/>
                </a:gs>
                <a:gs pos="100000">
                  <a:srgbClr val="10A8F6"/>
                </a:gs>
              </a:gsLst>
              <a:lin ang="16200000"/>
            </a:gradFill>
            <a:ln w="9525">
              <a:solidFill>
                <a:srgbClr val="29A1DD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64288" tIns="32144" rIns="64288" bIns="32144" anchor="ctr"/>
            <a:lstStyle/>
            <a:p>
              <a:pPr marL="64291" algn="ctr">
                <a:defRPr/>
              </a:pPr>
              <a:r>
                <a:rPr lang="en-US" sz="800" dirty="0" smtClean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Streams</a:t>
              </a:r>
            </a:p>
            <a:p>
              <a:pPr marL="64291" algn="ctr">
                <a:defRPr/>
              </a:pPr>
              <a:r>
                <a:rPr lang="en-US" sz="800" dirty="0" smtClean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(</a:t>
              </a:r>
              <a:r>
                <a:rPr lang="en-US" sz="800" dirty="0" err="1" smtClean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MongoDB</a:t>
              </a:r>
              <a:r>
                <a:rPr lang="en-US" sz="800" dirty="0" smtClean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)</a:t>
              </a:r>
              <a:endParaRPr lang="en-US" sz="9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8394170" y="4699834"/>
              <a:ext cx="1606950" cy="376284"/>
            </a:xfrm>
            <a:prstGeom prst="rect">
              <a:avLst/>
            </a:prstGeom>
            <a:gradFill flip="none" rotWithShape="1">
              <a:gsLst>
                <a:gs pos="0">
                  <a:srgbClr val="DF3A02"/>
                </a:gs>
                <a:gs pos="100000">
                  <a:srgbClr val="FF4300"/>
                </a:gs>
              </a:gsLst>
              <a:lin ang="16200000" scaled="0"/>
              <a:tileRect/>
            </a:gradFill>
            <a:ln w="9525">
              <a:solidFill>
                <a:srgbClr val="DF3A02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91435" tIns="45718" rIns="91435" bIns="45718" anchor="ctr"/>
            <a:lstStyle/>
            <a:p>
              <a:pPr algn="ctr">
                <a:defRPr/>
              </a:pPr>
              <a:r>
                <a:rPr lang="en-US" sz="900" dirty="0" smtClean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Dashboards</a:t>
              </a:r>
            </a:p>
            <a:p>
              <a:pPr algn="ctr">
                <a:defRPr/>
              </a:pPr>
              <a:r>
                <a:rPr lang="en-US" sz="900" dirty="0" smtClean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(Tableau)</a:t>
              </a:r>
              <a:endParaRPr lang="en-US" sz="4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34" name="Elbow Connector 33"/>
            <p:cNvCxnSpPr>
              <a:cxnSpLocks noChangeShapeType="1"/>
              <a:stCxn id="20" idx="5"/>
              <a:endCxn id="33" idx="1"/>
            </p:cNvCxnSpPr>
            <p:nvPr/>
          </p:nvCxnSpPr>
          <p:spPr bwMode="auto">
            <a:xfrm flipV="1">
              <a:off x="5847427" y="4887977"/>
              <a:ext cx="2546743" cy="575429"/>
            </a:xfrm>
            <a:prstGeom prst="bentConnector3">
              <a:avLst>
                <a:gd name="adj1" fmla="val 50000"/>
              </a:avLst>
            </a:prstGeom>
            <a:noFill/>
            <a:ln w="25400">
              <a:solidFill>
                <a:schemeClr val="accent1"/>
              </a:solidFill>
              <a:miter lim="800000"/>
              <a:headEnd type="arrow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8394170" y="5146004"/>
              <a:ext cx="1606950" cy="376284"/>
            </a:xfrm>
            <a:prstGeom prst="rect">
              <a:avLst/>
            </a:prstGeom>
            <a:gradFill flip="none" rotWithShape="1">
              <a:gsLst>
                <a:gs pos="0">
                  <a:srgbClr val="DF3A02"/>
                </a:gs>
                <a:gs pos="100000">
                  <a:srgbClr val="FF4300"/>
                </a:gs>
              </a:gsLst>
              <a:lin ang="16200000" scaled="0"/>
              <a:tileRect/>
            </a:gradFill>
            <a:ln w="9525">
              <a:solidFill>
                <a:srgbClr val="DF3A02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91435" tIns="45718" rIns="91435" bIns="45718" anchor="ctr"/>
            <a:lstStyle/>
            <a:p>
              <a:pPr algn="ctr">
                <a:defRPr/>
              </a:pPr>
              <a:r>
                <a:rPr lang="en-US" sz="900" dirty="0" smtClean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Perks </a:t>
              </a:r>
              <a:r>
                <a:rPr lang="en-US" sz="900" dirty="0" err="1" smtClean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Analyics</a:t>
              </a:r>
              <a:endParaRPr lang="en-US" sz="900" dirty="0" smtClean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  <a:p>
              <a:pPr algn="ctr">
                <a:defRPr/>
              </a:pPr>
              <a:r>
                <a:rPr lang="en-US" sz="900" dirty="0" smtClean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(</a:t>
              </a:r>
              <a:r>
                <a:rPr lang="en-US" sz="900" dirty="0" err="1" smtClean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Scala</a:t>
              </a:r>
              <a:r>
                <a:rPr lang="en-US" sz="900" dirty="0" smtClean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)</a:t>
              </a:r>
              <a:endParaRPr lang="en-US" sz="4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36" name="Elbow Connector 35"/>
            <p:cNvCxnSpPr>
              <a:cxnSpLocks noChangeShapeType="1"/>
              <a:stCxn id="20" idx="5"/>
              <a:endCxn id="35" idx="1"/>
            </p:cNvCxnSpPr>
            <p:nvPr/>
          </p:nvCxnSpPr>
          <p:spPr bwMode="auto">
            <a:xfrm flipV="1">
              <a:off x="5847427" y="5334147"/>
              <a:ext cx="2546743" cy="129259"/>
            </a:xfrm>
            <a:prstGeom prst="bentConnector3">
              <a:avLst>
                <a:gd name="adj1" fmla="val 50000"/>
              </a:avLst>
            </a:prstGeom>
            <a:noFill/>
            <a:ln w="25400">
              <a:solidFill>
                <a:schemeClr val="accent1"/>
              </a:solidFill>
              <a:miter lim="800000"/>
              <a:headEnd type="arrow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8394170" y="4253306"/>
              <a:ext cx="1606950" cy="376284"/>
            </a:xfrm>
            <a:prstGeom prst="rect">
              <a:avLst/>
            </a:prstGeom>
            <a:gradFill flip="none" rotWithShape="1">
              <a:gsLst>
                <a:gs pos="0">
                  <a:srgbClr val="DF3A02"/>
                </a:gs>
                <a:gs pos="100000">
                  <a:srgbClr val="FF4300"/>
                </a:gs>
              </a:gsLst>
              <a:lin ang="16200000" scaled="0"/>
              <a:tileRect/>
            </a:gradFill>
            <a:ln w="9525">
              <a:solidFill>
                <a:srgbClr val="DF3A02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91435" tIns="45718" rIns="91435" bIns="45718" anchor="ctr"/>
            <a:lstStyle/>
            <a:p>
              <a:pPr algn="ctr">
                <a:defRPr/>
              </a:pPr>
              <a:r>
                <a:rPr lang="en-US" sz="900" dirty="0" smtClean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Monitoring</a:t>
              </a:r>
            </a:p>
            <a:p>
              <a:pPr algn="ctr">
                <a:defRPr/>
              </a:pPr>
              <a:r>
                <a:rPr lang="en-US" sz="900" dirty="0" smtClean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(</a:t>
              </a:r>
              <a:r>
                <a:rPr lang="en-US" sz="900" dirty="0" err="1" smtClean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Nagios</a:t>
              </a:r>
              <a:r>
                <a:rPr lang="en-US" sz="900" dirty="0" smtClean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)</a:t>
              </a:r>
              <a:endParaRPr lang="en-US" sz="4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38" name="Elbow Connector 37"/>
            <p:cNvCxnSpPr>
              <a:cxnSpLocks noChangeShapeType="1"/>
              <a:stCxn id="20" idx="5"/>
              <a:endCxn id="37" idx="1"/>
            </p:cNvCxnSpPr>
            <p:nvPr/>
          </p:nvCxnSpPr>
          <p:spPr bwMode="auto">
            <a:xfrm flipV="1">
              <a:off x="5847427" y="4441448"/>
              <a:ext cx="2546743" cy="1021958"/>
            </a:xfrm>
            <a:prstGeom prst="bentConnector3">
              <a:avLst>
                <a:gd name="adj1" fmla="val 50000"/>
              </a:avLst>
            </a:prstGeom>
            <a:noFill/>
            <a:ln w="25400">
              <a:solidFill>
                <a:schemeClr val="accent1"/>
              </a:solidFill>
              <a:miter lim="800000"/>
              <a:headEnd type="arrow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Elbow Connector 38"/>
            <p:cNvCxnSpPr>
              <a:cxnSpLocks noChangeShapeType="1"/>
              <a:stCxn id="13" idx="2"/>
              <a:endCxn id="40" idx="3"/>
            </p:cNvCxnSpPr>
            <p:nvPr/>
          </p:nvCxnSpPr>
          <p:spPr bwMode="auto">
            <a:xfrm rot="10800000">
              <a:off x="2609229" y="3377074"/>
              <a:ext cx="317033" cy="76445"/>
            </a:xfrm>
            <a:prstGeom prst="bentConnector3">
              <a:avLst>
                <a:gd name="adj1" fmla="val 50000"/>
              </a:avLst>
            </a:prstGeom>
            <a:noFill/>
            <a:ln w="25400">
              <a:solidFill>
                <a:schemeClr val="accent1"/>
              </a:solidFill>
              <a:miter lim="800000"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1503041" y="2627095"/>
              <a:ext cx="1106187" cy="1499959"/>
            </a:xfrm>
            <a:prstGeom prst="rect">
              <a:avLst/>
            </a:prstGeom>
            <a:gradFill rotWithShape="1">
              <a:gsLst>
                <a:gs pos="0">
                  <a:srgbClr val="0C7EB8"/>
                </a:gs>
                <a:gs pos="80000">
                  <a:srgbClr val="14A6F0"/>
                </a:gs>
                <a:gs pos="100000">
                  <a:srgbClr val="10A8F6"/>
                </a:gs>
              </a:gsLst>
              <a:lin ang="16200000"/>
            </a:gradFill>
            <a:ln w="9525">
              <a:solidFill>
                <a:srgbClr val="29A1DD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64288" tIns="32144" rIns="64288" bIns="32144" anchor="ctr"/>
            <a:lstStyle/>
            <a:p>
              <a:pPr marL="64291" algn="ctr"/>
              <a:r>
                <a:rPr lang="en-US" sz="800" dirty="0">
                  <a:solidFill>
                    <a:schemeClr val="bg1"/>
                  </a:solidFill>
                </a:rPr>
                <a:t>Data</a:t>
              </a:r>
            </a:p>
            <a:p>
              <a:pPr marL="64291" algn="ctr"/>
              <a:r>
                <a:rPr lang="en-US" sz="800" dirty="0">
                  <a:solidFill>
                    <a:schemeClr val="bg1"/>
                  </a:solidFill>
                </a:rPr>
                <a:t>Enhancement</a:t>
              </a:r>
            </a:p>
            <a:p>
              <a:pPr marL="64291" algn="ctr"/>
              <a:r>
                <a:rPr lang="en-US" sz="800" dirty="0">
                  <a:solidFill>
                    <a:schemeClr val="bg1"/>
                  </a:solidFill>
                </a:rPr>
                <a:t>Engine</a:t>
              </a:r>
            </a:p>
            <a:p>
              <a:pPr marL="64291" algn="ctr"/>
              <a:r>
                <a:rPr lang="en-US" sz="800" dirty="0">
                  <a:solidFill>
                    <a:schemeClr val="bg1"/>
                  </a:solidFill>
                </a:rPr>
                <a:t>(PIG/Hive)</a:t>
              </a:r>
            </a:p>
          </p:txBody>
        </p:sp>
        <p:cxnSp>
          <p:nvCxnSpPr>
            <p:cNvPr id="41" name="Elbow Connector 40"/>
            <p:cNvCxnSpPr>
              <a:stCxn id="12" idx="3"/>
              <a:endCxn id="40" idx="1"/>
            </p:cNvCxnSpPr>
            <p:nvPr/>
          </p:nvCxnSpPr>
          <p:spPr>
            <a:xfrm>
              <a:off x="1142969" y="3221722"/>
              <a:ext cx="360071" cy="155352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8503891" y="3122395"/>
              <a:ext cx="1410767" cy="399884"/>
            </a:xfrm>
            <a:prstGeom prst="rect">
              <a:avLst/>
            </a:prstGeom>
            <a:gradFill flip="none" rotWithShape="1">
              <a:gsLst>
                <a:gs pos="0">
                  <a:srgbClr val="DF3A02"/>
                </a:gs>
                <a:gs pos="100000">
                  <a:srgbClr val="FF4300"/>
                </a:gs>
              </a:gsLst>
              <a:lin ang="16200000" scaled="0"/>
              <a:tileRect/>
            </a:gradFill>
            <a:ln w="9525">
              <a:solidFill>
                <a:srgbClr val="DF3A02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91435" tIns="45718" rIns="91435" bIns="45718" anchor="ctr"/>
            <a:lstStyle/>
            <a:p>
              <a:pPr algn="ctr">
                <a:defRPr/>
              </a:pPr>
              <a:r>
                <a:rPr lang="en-US" sz="900" dirty="0" smtClean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Partner API</a:t>
              </a:r>
              <a:endParaRPr lang="en-US" sz="9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  <a:p>
              <a:pPr algn="ctr">
                <a:defRPr/>
              </a:pPr>
              <a:r>
                <a:rPr lang="en-US" sz="900" dirty="0" smtClean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(</a:t>
              </a:r>
              <a:r>
                <a:rPr lang="en-US" sz="900" dirty="0" err="1" smtClean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Mashery</a:t>
              </a:r>
              <a:r>
                <a:rPr lang="en-US" sz="900" dirty="0" smtClean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)</a:t>
              </a:r>
              <a:endParaRPr lang="en-US" sz="9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43" name="Elbow Connector 42"/>
            <p:cNvCxnSpPr>
              <a:cxnSpLocks noChangeShapeType="1"/>
              <a:stCxn id="23" idx="3"/>
              <a:endCxn id="42" idx="1"/>
            </p:cNvCxnSpPr>
            <p:nvPr/>
          </p:nvCxnSpPr>
          <p:spPr bwMode="auto">
            <a:xfrm>
              <a:off x="7306599" y="3026978"/>
              <a:ext cx="1197293" cy="295359"/>
            </a:xfrm>
            <a:prstGeom prst="bentConnector3">
              <a:avLst>
                <a:gd name="adj1" fmla="val 50000"/>
              </a:avLst>
            </a:prstGeom>
            <a:noFill/>
            <a:ln w="25400">
              <a:solidFill>
                <a:schemeClr val="accent1"/>
              </a:solidFill>
              <a:miter lim="800000"/>
              <a:headEnd type="arrow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5190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cap="none" dirty="0" smtClean="0">
                <a:latin typeface="Calibri"/>
                <a:cs typeface="Calibri"/>
              </a:rPr>
              <a:t>What is Business Intelligence?</a:t>
            </a:r>
            <a:endParaRPr lang="en-US" sz="4000" i="1" cap="none" dirty="0">
              <a:latin typeface="Calibri"/>
              <a:cs typeface="Calibri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2667000"/>
            <a:ext cx="8382000" cy="2667000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Data Warehousing, OLAP, Dashboards, Reporting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Ability to slice and dice data in an ad-hoc manner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G</a:t>
            </a:r>
            <a:r>
              <a:rPr lang="en-US" sz="2400" dirty="0" smtClean="0"/>
              <a:t>etting </a:t>
            </a:r>
            <a:r>
              <a:rPr lang="en-US" sz="2400" dirty="0"/>
              <a:t>the right </a:t>
            </a:r>
            <a:r>
              <a:rPr lang="en-US" sz="2400" dirty="0" smtClean="0"/>
              <a:t>data to </a:t>
            </a:r>
            <a:r>
              <a:rPr lang="en-US" sz="2400" dirty="0"/>
              <a:t>the right people, at the right </a:t>
            </a:r>
            <a:r>
              <a:rPr lang="en-US" sz="2400" dirty="0" smtClean="0"/>
              <a:t>time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i.e. Now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5</a:t>
            </a:fld>
            <a:endParaRPr lang="en-US"/>
          </a:p>
        </p:txBody>
      </p:sp>
      <p:cxnSp>
        <p:nvCxnSpPr>
          <p:cNvPr id="7" name="Shape 16"/>
          <p:cNvCxnSpPr/>
          <p:nvPr/>
        </p:nvCxnSpPr>
        <p:spPr>
          <a:xfrm>
            <a:off x="457200" y="25146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5447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Why </a:t>
            </a:r>
            <a:r>
              <a:rPr lang="en-US" cap="none" dirty="0" err="1" smtClean="0"/>
              <a:t>Hadoop</a:t>
            </a:r>
            <a:r>
              <a:rPr lang="en-US" cap="none" dirty="0" smtClean="0"/>
              <a:t> + BI?</a:t>
            </a:r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6</a:t>
            </a:fld>
            <a:endParaRPr lang="en-US"/>
          </a:p>
        </p:txBody>
      </p:sp>
      <p:sp>
        <p:nvSpPr>
          <p:cNvPr id="48" name="Shape 68"/>
          <p:cNvSpPr txBox="1">
            <a:spLocks/>
          </p:cNvSpPr>
          <p:nvPr/>
        </p:nvSpPr>
        <p:spPr>
          <a:xfrm>
            <a:off x="309603" y="1128300"/>
            <a:ext cx="8229600" cy="4967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sp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4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" smtClean="0"/>
              <a:t>
</a:t>
            </a:r>
          </a:p>
          <a:p>
            <a:endParaRPr lang="en" smtClean="0"/>
          </a:p>
          <a:p>
            <a:endParaRPr lang="en" smtClean="0"/>
          </a:p>
          <a:p>
            <a:endParaRPr lang="en" smtClean="0"/>
          </a:p>
          <a:p>
            <a:endParaRPr lang="en" smtClean="0"/>
          </a:p>
          <a:p>
            <a:endParaRPr lang="en" smtClean="0"/>
          </a:p>
          <a:p>
            <a:endParaRPr lang="e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500814"/>
              </p:ext>
            </p:extLst>
          </p:nvPr>
        </p:nvGraphicFramePr>
        <p:xfrm>
          <a:off x="838200" y="2209800"/>
          <a:ext cx="6842151" cy="2895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251351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Requirement</a:t>
                      </a:r>
                      <a:endParaRPr lang="en-US" sz="2000" dirty="0">
                        <a:latin typeface="Segoe Light"/>
                        <a:cs typeface="Sego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Hadoop </a:t>
                      </a:r>
                    </a:p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&amp;</a:t>
                      </a:r>
                    </a:p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Hive</a:t>
                      </a:r>
                      <a:endParaRPr lang="en-US" sz="2000" b="1" dirty="0" smtClean="0">
                        <a:latin typeface="Segoe Light"/>
                        <a:cs typeface="Sego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BI</a:t>
                      </a:r>
                    </a:p>
                    <a:p>
                      <a:pPr algn="ctr"/>
                      <a:r>
                        <a:rPr lang="en-US" sz="2000" baseline="0" dirty="0" smtClean="0">
                          <a:latin typeface="Segoe Light"/>
                          <a:cs typeface="Segoe Light"/>
                        </a:rPr>
                        <a:t>Query</a:t>
                      </a:r>
                    </a:p>
                    <a:p>
                      <a:pPr algn="ctr"/>
                      <a:r>
                        <a:rPr lang="en-US" sz="2000" baseline="0" dirty="0" smtClean="0">
                          <a:latin typeface="Segoe Light"/>
                          <a:cs typeface="Segoe Light"/>
                        </a:rPr>
                        <a:t>Engines</a:t>
                      </a:r>
                      <a:endParaRPr lang="en-US" sz="2000" b="1" dirty="0" smtClean="0">
                        <a:latin typeface="Segoe Light"/>
                        <a:cs typeface="Segoe Light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Capture &amp; store all</a:t>
                      </a:r>
                      <a:r>
                        <a:rPr lang="en-US" sz="2000" baseline="0" dirty="0" smtClean="0">
                          <a:latin typeface="Segoe Light"/>
                          <a:cs typeface="Segoe Light"/>
                        </a:rPr>
                        <a:t> data</a:t>
                      </a:r>
                      <a:endParaRPr lang="en-US" sz="2000" b="0" dirty="0" smtClean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Yes</a:t>
                      </a:r>
                      <a:endParaRPr lang="en-US" sz="2000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No</a:t>
                      </a:r>
                      <a:endParaRPr lang="en-US" sz="2000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Support queries against detail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Yes</a:t>
                      </a:r>
                      <a:endParaRPr lang="en-US" sz="2000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No</a:t>
                      </a:r>
                      <a:endParaRPr lang="en-US" sz="2000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Support interactive</a:t>
                      </a:r>
                      <a:r>
                        <a:rPr lang="en-US" sz="2000" baseline="0" dirty="0" smtClean="0">
                          <a:latin typeface="Segoe Light"/>
                          <a:cs typeface="Segoe Light"/>
                        </a:rPr>
                        <a:t> queries &amp; applications</a:t>
                      </a:r>
                      <a:endParaRPr lang="en-US" sz="2000" dirty="0" smtClean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No</a:t>
                      </a:r>
                      <a:endParaRPr lang="en-US" sz="2000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Yes</a:t>
                      </a:r>
                      <a:endParaRPr lang="en-US" sz="2000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Support </a:t>
                      </a:r>
                      <a:r>
                        <a:rPr lang="en-US" sz="2000" baseline="0" dirty="0" smtClean="0">
                          <a:latin typeface="Segoe Light"/>
                          <a:cs typeface="Segoe Light"/>
                        </a:rPr>
                        <a:t>BI &amp; visualization tools</a:t>
                      </a:r>
                      <a:endParaRPr lang="en-US" sz="2000" dirty="0" smtClean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No</a:t>
                      </a:r>
                      <a:endParaRPr lang="en-US" sz="2000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egoe Light"/>
                          <a:cs typeface="Segoe Light"/>
                        </a:rPr>
                        <a:t>Yes</a:t>
                      </a:r>
                      <a:endParaRPr lang="en-US" sz="2000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hape 16"/>
          <p:cNvCxnSpPr/>
          <p:nvPr/>
        </p:nvCxnSpPr>
        <p:spPr>
          <a:xfrm>
            <a:off x="457200" y="12954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/>
          <p:cNvSpPr/>
          <p:nvPr/>
        </p:nvSpPr>
        <p:spPr>
          <a:xfrm>
            <a:off x="228600" y="4724400"/>
            <a:ext cx="76962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1000" y="4038600"/>
            <a:ext cx="76962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3657600"/>
            <a:ext cx="76962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2000" y="3200400"/>
            <a:ext cx="76962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84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An Example: Klout Event </a:t>
            </a:r>
            <a:r>
              <a:rPr lang="en-US" cap="none" dirty="0"/>
              <a:t>T</a:t>
            </a:r>
            <a:r>
              <a:rPr lang="en-US" cap="none" dirty="0" smtClean="0"/>
              <a:t>racker</a:t>
            </a:r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7</a:t>
            </a:fld>
            <a:endParaRPr lang="en-US"/>
          </a:p>
        </p:txBody>
      </p:sp>
      <p:sp>
        <p:nvSpPr>
          <p:cNvPr id="48" name="Shape 68"/>
          <p:cNvSpPr txBox="1">
            <a:spLocks/>
          </p:cNvSpPr>
          <p:nvPr/>
        </p:nvSpPr>
        <p:spPr>
          <a:xfrm>
            <a:off x="309603" y="1128300"/>
            <a:ext cx="8229600" cy="4967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sp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4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" smtClean="0"/>
              <a:t>
</a:t>
            </a:r>
          </a:p>
          <a:p>
            <a:endParaRPr lang="en" smtClean="0"/>
          </a:p>
          <a:p>
            <a:endParaRPr lang="en" smtClean="0"/>
          </a:p>
          <a:p>
            <a:endParaRPr lang="en" smtClean="0"/>
          </a:p>
          <a:p>
            <a:endParaRPr lang="en" smtClean="0"/>
          </a:p>
          <a:p>
            <a:endParaRPr lang="en" smtClean="0"/>
          </a:p>
          <a:p>
            <a:endParaRPr lang="en"/>
          </a:p>
        </p:txBody>
      </p:sp>
      <p:sp>
        <p:nvSpPr>
          <p:cNvPr id="49" name="Shape 69"/>
          <p:cNvSpPr/>
          <p:nvPr/>
        </p:nvSpPr>
        <p:spPr>
          <a:xfrm>
            <a:off x="228600" y="1136624"/>
            <a:ext cx="4152634" cy="244477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tx2">
                <a:alpha val="50000"/>
              </a:schemeClr>
            </a:solidFill>
          </a:ln>
        </p:spPr>
      </p:sp>
      <p:sp>
        <p:nvSpPr>
          <p:cNvPr id="3" name="Oval 2"/>
          <p:cNvSpPr/>
          <p:nvPr/>
        </p:nvSpPr>
        <p:spPr>
          <a:xfrm>
            <a:off x="4724400" y="990600"/>
            <a:ext cx="457200" cy="4572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57800" y="1002268"/>
            <a:ext cx="369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 A|B Testing of User Flows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724400" y="1600200"/>
            <a:ext cx="457200" cy="4572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57800" y="1611868"/>
            <a:ext cx="3276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Optimize Registration Funnels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04800" y="5562600"/>
            <a:ext cx="457200" cy="4572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5574268"/>
            <a:ext cx="6291356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Monitor consumer engagement &amp; retention (DAUs &amp; MAUs)</a:t>
            </a:r>
          </a:p>
        </p:txBody>
      </p:sp>
      <p:sp>
        <p:nvSpPr>
          <p:cNvPr id="13" name="Oval 12"/>
          <p:cNvSpPr/>
          <p:nvPr/>
        </p:nvSpPr>
        <p:spPr>
          <a:xfrm>
            <a:off x="304800" y="6172200"/>
            <a:ext cx="457200" cy="4572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00" y="6183868"/>
            <a:ext cx="5329930" cy="369332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Flexibly track and report on user generated events</a:t>
            </a:r>
          </a:p>
        </p:txBody>
      </p:sp>
      <p:pic>
        <p:nvPicPr>
          <p:cNvPr id="6" name="Picture 5" descr="Screen Shot 2012-06-06 at 12.54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590800"/>
            <a:ext cx="5334000" cy="267511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5092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A Flexible, Hierarchical Schema</a:t>
            </a:r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86800" y="6645275"/>
            <a:ext cx="371717" cy="365125"/>
          </a:xfrm>
        </p:spPr>
        <p:txBody>
          <a:bodyPr/>
          <a:lstStyle/>
          <a:p>
            <a:fld id="{BD271169-D5A2-4E26-9D3F-58E320BF9E89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5410200"/>
            <a:ext cx="2895600" cy="1112996"/>
          </a:xfrm>
          <a:prstGeom prst="rect">
            <a:avLst/>
          </a:prstGeom>
          <a:ln>
            <a:solidFill>
              <a:schemeClr val="tx2">
                <a:alpha val="48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711" y="1667159"/>
            <a:ext cx="1085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u="sng" dirty="0" smtClean="0">
                <a:latin typeface="Arial Unicode MS"/>
                <a:cs typeface="Arial Unicode MS"/>
              </a:rPr>
              <a:t>Project:</a:t>
            </a:r>
          </a:p>
          <a:p>
            <a:pPr algn="ctr"/>
            <a:r>
              <a:rPr lang="en-US" sz="1600" dirty="0" smtClean="0">
                <a:latin typeface="Arial Unicode MS"/>
                <a:cs typeface="Arial Unicode MS"/>
              </a:rPr>
              <a:t>Collection </a:t>
            </a:r>
          </a:p>
          <a:p>
            <a:pPr algn="ctr"/>
            <a:r>
              <a:rPr lang="en-US" sz="1600" dirty="0" smtClean="0">
                <a:latin typeface="Arial Unicode MS"/>
                <a:cs typeface="Arial Unicode MS"/>
              </a:rPr>
              <a:t>of Events</a:t>
            </a:r>
          </a:p>
        </p:txBody>
      </p:sp>
      <p:sp>
        <p:nvSpPr>
          <p:cNvPr id="15" name="Double Brace 14"/>
          <p:cNvSpPr/>
          <p:nvPr/>
        </p:nvSpPr>
        <p:spPr>
          <a:xfrm>
            <a:off x="304800" y="1362359"/>
            <a:ext cx="1600200" cy="1447800"/>
          </a:xfrm>
          <a:prstGeom prst="bracePair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95962" y="1667159"/>
            <a:ext cx="1245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u="sng" dirty="0" smtClean="0">
                <a:latin typeface="Arial Unicode MS"/>
                <a:cs typeface="Arial Unicode MS"/>
              </a:rPr>
              <a:t>Event:</a:t>
            </a:r>
          </a:p>
          <a:p>
            <a:pPr algn="ctr"/>
            <a:r>
              <a:rPr lang="en-US" sz="1600" dirty="0" smtClean="0">
                <a:latin typeface="Arial Unicode MS"/>
                <a:cs typeface="Arial Unicode MS"/>
              </a:rPr>
              <a:t>Captured </a:t>
            </a:r>
          </a:p>
          <a:p>
            <a:pPr algn="ctr"/>
            <a:r>
              <a:rPr lang="en-US" sz="1600" dirty="0" smtClean="0">
                <a:latin typeface="Arial Unicode MS"/>
                <a:cs typeface="Arial Unicode MS"/>
              </a:rPr>
              <a:t>User Action</a:t>
            </a:r>
          </a:p>
        </p:txBody>
      </p:sp>
      <p:sp>
        <p:nvSpPr>
          <p:cNvPr id="19" name="Double Brace 18"/>
          <p:cNvSpPr/>
          <p:nvPr/>
        </p:nvSpPr>
        <p:spPr>
          <a:xfrm>
            <a:off x="2590800" y="1362359"/>
            <a:ext cx="1600200" cy="1447800"/>
          </a:xfrm>
          <a:prstGeom prst="bracePair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1981200" y="1819559"/>
            <a:ext cx="533400" cy="5334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105400" y="1667159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>
                <a:latin typeface="Arial Unicode MS"/>
                <a:cs typeface="Arial Unicode MS"/>
              </a:rPr>
              <a:t>Property Type:</a:t>
            </a:r>
          </a:p>
          <a:p>
            <a:pPr algn="ctr"/>
            <a:r>
              <a:rPr lang="en-US" sz="1600" dirty="0" smtClean="0">
                <a:latin typeface="Arial Unicode MS"/>
                <a:cs typeface="Arial Unicode MS"/>
              </a:rPr>
              <a:t>Attribute</a:t>
            </a:r>
          </a:p>
          <a:p>
            <a:pPr algn="ctr"/>
            <a:r>
              <a:rPr lang="en-US" sz="1600" dirty="0" smtClean="0">
                <a:latin typeface="Arial Unicode MS"/>
                <a:cs typeface="Arial Unicode MS"/>
              </a:rPr>
              <a:t>Key</a:t>
            </a:r>
          </a:p>
        </p:txBody>
      </p:sp>
      <p:sp>
        <p:nvSpPr>
          <p:cNvPr id="22" name="Double Brace 21"/>
          <p:cNvSpPr/>
          <p:nvPr/>
        </p:nvSpPr>
        <p:spPr>
          <a:xfrm>
            <a:off x="4953000" y="1362359"/>
            <a:ext cx="1752600" cy="1447800"/>
          </a:xfrm>
          <a:prstGeom prst="bracePair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343400" y="1819559"/>
            <a:ext cx="533400" cy="5334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91400" y="1667159"/>
            <a:ext cx="1598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u="sng" dirty="0" smtClean="0">
                <a:latin typeface="Arial Unicode MS"/>
                <a:cs typeface="Arial Unicode MS"/>
              </a:rPr>
              <a:t>Property Value:</a:t>
            </a:r>
          </a:p>
          <a:p>
            <a:pPr algn="ctr"/>
            <a:r>
              <a:rPr lang="en-US" sz="1600" dirty="0" smtClean="0">
                <a:latin typeface="Arial Unicode MS"/>
                <a:cs typeface="Arial Unicode MS"/>
              </a:rPr>
              <a:t>Attribute</a:t>
            </a:r>
          </a:p>
          <a:p>
            <a:pPr algn="ctr"/>
            <a:r>
              <a:rPr lang="en-US" sz="1600" dirty="0" smtClean="0">
                <a:latin typeface="Arial Unicode MS"/>
                <a:cs typeface="Arial Unicode MS"/>
              </a:rPr>
              <a:t>Value</a:t>
            </a:r>
          </a:p>
        </p:txBody>
      </p:sp>
      <p:sp>
        <p:nvSpPr>
          <p:cNvPr id="25" name="Double Brace 24"/>
          <p:cNvSpPr/>
          <p:nvPr/>
        </p:nvSpPr>
        <p:spPr>
          <a:xfrm>
            <a:off x="7315200" y="1362359"/>
            <a:ext cx="1828800" cy="1447800"/>
          </a:xfrm>
          <a:prstGeom prst="bracePair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6705600" y="1819559"/>
            <a:ext cx="533400" cy="5334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057400" y="4953000"/>
            <a:ext cx="2220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+K (Add a topic) event</a:t>
            </a:r>
            <a:endParaRPr lang="en-US" sz="1600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2133600" y="3048000"/>
            <a:ext cx="838200" cy="2209800"/>
          </a:xfrm>
          <a:prstGeom prst="line">
            <a:avLst/>
          </a:prstGeom>
          <a:ln w="9525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10000" y="3048000"/>
            <a:ext cx="762000" cy="2209800"/>
          </a:xfrm>
          <a:prstGeom prst="line">
            <a:avLst/>
          </a:prstGeom>
          <a:ln w="9525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Double Brace 33"/>
          <p:cNvSpPr/>
          <p:nvPr/>
        </p:nvSpPr>
        <p:spPr>
          <a:xfrm>
            <a:off x="4953000" y="4004310"/>
            <a:ext cx="1600200" cy="1447800"/>
          </a:xfrm>
          <a:prstGeom prst="bracePair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15696" y="4232910"/>
            <a:ext cx="9604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 Unicode MS"/>
                <a:cs typeface="Arial Unicode MS"/>
              </a:rPr>
              <a:t>Source, </a:t>
            </a:r>
          </a:p>
          <a:p>
            <a:pPr algn="ctr"/>
            <a:r>
              <a:rPr lang="en-US" sz="1600" dirty="0" smtClean="0">
                <a:latin typeface="Arial Unicode MS"/>
                <a:cs typeface="Arial Unicode MS"/>
              </a:rPr>
              <a:t>Gender,</a:t>
            </a:r>
          </a:p>
          <a:p>
            <a:pPr algn="ctr"/>
            <a:r>
              <a:rPr lang="en-US" sz="1600" dirty="0" smtClean="0">
                <a:latin typeface="Arial Unicode MS"/>
                <a:cs typeface="Arial Unicode MS"/>
              </a:rPr>
              <a:t>Location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5334000" y="3089910"/>
            <a:ext cx="152400" cy="914400"/>
          </a:xfrm>
          <a:prstGeom prst="line">
            <a:avLst/>
          </a:prstGeom>
          <a:ln w="9525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019800" y="3089910"/>
            <a:ext cx="152400" cy="914400"/>
          </a:xfrm>
          <a:prstGeom prst="line">
            <a:avLst/>
          </a:prstGeom>
          <a:ln w="9525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Double Brace 37"/>
          <p:cNvSpPr/>
          <p:nvPr/>
        </p:nvSpPr>
        <p:spPr>
          <a:xfrm>
            <a:off x="7086600" y="4004310"/>
            <a:ext cx="1905000" cy="1447800"/>
          </a:xfrm>
          <a:prstGeom prst="bracePair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277204" y="4232910"/>
            <a:ext cx="15534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 Unicode MS"/>
                <a:cs typeface="Arial Unicode MS"/>
              </a:rPr>
              <a:t>Google Search</a:t>
            </a:r>
          </a:p>
          <a:p>
            <a:pPr algn="ctr"/>
            <a:r>
              <a:rPr lang="en-US" sz="1600" dirty="0" smtClean="0">
                <a:latin typeface="Arial Unicode MS"/>
                <a:cs typeface="Arial Unicode MS"/>
              </a:rPr>
              <a:t>Male</a:t>
            </a:r>
          </a:p>
          <a:p>
            <a:pPr algn="ctr"/>
            <a:r>
              <a:rPr lang="en-US" sz="1600" dirty="0" smtClean="0">
                <a:latin typeface="Arial Unicode MS"/>
                <a:cs typeface="Arial Unicode MS"/>
              </a:rPr>
              <a:t>SF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7696200" y="3089910"/>
            <a:ext cx="152400" cy="914400"/>
          </a:xfrm>
          <a:prstGeom prst="line">
            <a:avLst/>
          </a:prstGeom>
          <a:ln w="9525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382000" y="3089910"/>
            <a:ext cx="152400" cy="914400"/>
          </a:xfrm>
          <a:prstGeom prst="line">
            <a:avLst/>
          </a:prstGeom>
          <a:ln w="9525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Double Brace 30"/>
          <p:cNvSpPr/>
          <p:nvPr/>
        </p:nvSpPr>
        <p:spPr>
          <a:xfrm>
            <a:off x="304800" y="3962400"/>
            <a:ext cx="1600200" cy="1447800"/>
          </a:xfrm>
          <a:prstGeom prst="bracePair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13608" y="4191000"/>
            <a:ext cx="1268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Arial Unicode MS"/>
                <a:cs typeface="Arial Unicode MS"/>
              </a:rPr>
              <a:t>HomePage</a:t>
            </a:r>
            <a:r>
              <a:rPr lang="en-US" sz="1600" dirty="0" smtClean="0">
                <a:latin typeface="Arial Unicode MS"/>
                <a:cs typeface="Arial Unicode MS"/>
              </a:rPr>
              <a:t>, </a:t>
            </a:r>
          </a:p>
          <a:p>
            <a:pPr algn="ctr"/>
            <a:r>
              <a:rPr lang="en-US" sz="1600" dirty="0" smtClean="0">
                <a:latin typeface="Arial Unicode MS"/>
                <a:cs typeface="Arial Unicode MS"/>
              </a:rPr>
              <a:t>Actions,</a:t>
            </a:r>
          </a:p>
          <a:p>
            <a:pPr algn="ctr"/>
            <a:r>
              <a:rPr lang="en-US" sz="1600" dirty="0" smtClean="0">
                <a:latin typeface="Arial Unicode MS"/>
                <a:cs typeface="Arial Unicode MS"/>
              </a:rPr>
              <a:t>Mobile </a:t>
            </a:r>
            <a:r>
              <a:rPr lang="en-US" sz="1600" dirty="0" err="1" smtClean="0">
                <a:latin typeface="Arial Unicode MS"/>
                <a:cs typeface="Arial Unicode MS"/>
              </a:rPr>
              <a:t>iOS</a:t>
            </a:r>
            <a:endParaRPr lang="en-US" sz="1600" dirty="0" smtClean="0">
              <a:latin typeface="Arial Unicode MS"/>
              <a:cs typeface="Arial Unicode MS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685800" y="3048000"/>
            <a:ext cx="152400" cy="914400"/>
          </a:xfrm>
          <a:prstGeom prst="line">
            <a:avLst/>
          </a:prstGeom>
          <a:ln w="9525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371600" y="3048000"/>
            <a:ext cx="152400" cy="914400"/>
          </a:xfrm>
          <a:prstGeom prst="line">
            <a:avLst/>
          </a:prstGeom>
          <a:ln w="9525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946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/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34" grpId="0" animBg="1"/>
      <p:bldP spid="33" grpId="0"/>
      <p:bldP spid="38" grpId="0" animBg="1"/>
      <p:bldP spid="39" grpId="0"/>
      <p:bldP spid="31" grpId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765449"/>
              </p:ext>
            </p:extLst>
          </p:nvPr>
        </p:nvGraphicFramePr>
        <p:xfrm>
          <a:off x="3048000" y="3742764"/>
          <a:ext cx="381000" cy="528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" name="Visio" r:id="rId3" imgW="269943" imgH="375326" progId="">
                  <p:embed/>
                </p:oleObj>
              </mc:Choice>
              <mc:Fallback>
                <p:oleObj name="Visio" r:id="rId3" imgW="269943" imgH="37532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742764"/>
                        <a:ext cx="381000" cy="5289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024612"/>
              </p:ext>
            </p:extLst>
          </p:nvPr>
        </p:nvGraphicFramePr>
        <p:xfrm>
          <a:off x="2971800" y="3814482"/>
          <a:ext cx="381000" cy="528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" name="Visio" r:id="rId5" imgW="269943" imgH="375326" progId="">
                  <p:embed/>
                </p:oleObj>
              </mc:Choice>
              <mc:Fallback>
                <p:oleObj name="Visio" r:id="rId5" imgW="269943" imgH="37532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814482"/>
                        <a:ext cx="381000" cy="5289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Event Tracker </a:t>
            </a:r>
            <a:r>
              <a:rPr lang="en-US" cap="none" dirty="0"/>
              <a:t>A</a:t>
            </a:r>
            <a:r>
              <a:rPr lang="en-US" cap="none" dirty="0" smtClean="0"/>
              <a:t>rchitecture</a:t>
            </a:r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114800" y="3276600"/>
            <a:ext cx="762000" cy="838200"/>
            <a:chOff x="7696200" y="3429000"/>
            <a:chExt cx="762000" cy="838200"/>
          </a:xfrm>
          <a:noFill/>
        </p:grpSpPr>
        <p:pic>
          <p:nvPicPr>
            <p:cNvPr id="6" name="Picture 2" descr="http://www.uncp.edu/home/acurtis/Courses/ResourcesForCourses/HowToResearch/images/Database_stack_blue_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3581400"/>
              <a:ext cx="360091" cy="381000"/>
            </a:xfrm>
            <a:prstGeom prst="rect">
              <a:avLst/>
            </a:prstGeom>
            <a:grpFill/>
            <a:extLst/>
          </p:spPr>
        </p:pic>
        <p:sp>
          <p:nvSpPr>
            <p:cNvPr id="7" name="Rounded Rectangle 6"/>
            <p:cNvSpPr/>
            <p:nvPr/>
          </p:nvSpPr>
          <p:spPr>
            <a:xfrm>
              <a:off x="7696200" y="3429000"/>
              <a:ext cx="762000" cy="838200"/>
            </a:xfrm>
            <a:prstGeom prst="roundRect">
              <a:avLst/>
            </a:prstGeom>
            <a:grpFill/>
            <a:ln w="25400"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0000"/>
                </a:solidFill>
              </a:endParaRPr>
            </a:p>
          </p:txBody>
        </p:sp>
        <p:pic>
          <p:nvPicPr>
            <p:cNvPr id="8" name="Picture 2" descr="http://www.uncp.edu/home/acurtis/Courses/ResourcesForCourses/HowToResearch/images/Database_stack_blue_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733800"/>
              <a:ext cx="360091" cy="381000"/>
            </a:xfrm>
            <a:prstGeom prst="rect">
              <a:avLst/>
            </a:prstGeom>
            <a:grpFill/>
            <a:extLst/>
          </p:spPr>
        </p:pic>
      </p:grpSp>
      <p:grpSp>
        <p:nvGrpSpPr>
          <p:cNvPr id="9" name="Group 8"/>
          <p:cNvGrpSpPr/>
          <p:nvPr/>
        </p:nvGrpSpPr>
        <p:grpSpPr>
          <a:xfrm>
            <a:off x="4114800" y="2286000"/>
            <a:ext cx="762000" cy="838200"/>
            <a:chOff x="7696200" y="3429000"/>
            <a:chExt cx="762000" cy="838200"/>
          </a:xfrm>
          <a:noFill/>
        </p:grpSpPr>
        <p:pic>
          <p:nvPicPr>
            <p:cNvPr id="10" name="Picture 2" descr="http://www.uncp.edu/home/acurtis/Courses/ResourcesForCourses/HowToResearch/images/Database_stack_blue_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3581400"/>
              <a:ext cx="360091" cy="381000"/>
            </a:xfrm>
            <a:prstGeom prst="rect">
              <a:avLst/>
            </a:prstGeom>
            <a:grpFill/>
            <a:extLst/>
          </p:spPr>
        </p:pic>
        <p:sp>
          <p:nvSpPr>
            <p:cNvPr id="11" name="Rounded Rectangle 10"/>
            <p:cNvSpPr/>
            <p:nvPr/>
          </p:nvSpPr>
          <p:spPr>
            <a:xfrm>
              <a:off x="7696200" y="3429000"/>
              <a:ext cx="762000" cy="838200"/>
            </a:xfrm>
            <a:prstGeom prst="roundRect">
              <a:avLst/>
            </a:prstGeom>
            <a:grpFill/>
            <a:ln w="25400"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0000"/>
                </a:solidFill>
              </a:endParaRPr>
            </a:p>
          </p:txBody>
        </p:sp>
        <p:pic>
          <p:nvPicPr>
            <p:cNvPr id="12" name="Picture 2" descr="http://www.uncp.edu/home/acurtis/Courses/ResourcesForCourses/HowToResearch/images/Database_stack_blue_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733800"/>
              <a:ext cx="360091" cy="381000"/>
            </a:xfrm>
            <a:prstGeom prst="rect">
              <a:avLst/>
            </a:prstGeom>
            <a:grpFill/>
            <a:extLst/>
          </p:spPr>
        </p:pic>
      </p:grpSp>
      <p:grpSp>
        <p:nvGrpSpPr>
          <p:cNvPr id="13" name="Group 12"/>
          <p:cNvGrpSpPr/>
          <p:nvPr/>
        </p:nvGrpSpPr>
        <p:grpSpPr>
          <a:xfrm>
            <a:off x="4114800" y="4267200"/>
            <a:ext cx="762000" cy="838200"/>
            <a:chOff x="7696200" y="3429000"/>
            <a:chExt cx="762000" cy="838200"/>
          </a:xfrm>
          <a:noFill/>
        </p:grpSpPr>
        <p:pic>
          <p:nvPicPr>
            <p:cNvPr id="14" name="Picture 2" descr="http://www.uncp.edu/home/acurtis/Courses/ResourcesForCourses/HowToResearch/images/Database_stack_blue_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3581400"/>
              <a:ext cx="360091" cy="381000"/>
            </a:xfrm>
            <a:prstGeom prst="rect">
              <a:avLst/>
            </a:prstGeom>
            <a:grpFill/>
            <a:extLst/>
          </p:spPr>
        </p:pic>
        <p:sp>
          <p:nvSpPr>
            <p:cNvPr id="15" name="Rounded Rectangle 14"/>
            <p:cNvSpPr/>
            <p:nvPr/>
          </p:nvSpPr>
          <p:spPr>
            <a:xfrm>
              <a:off x="7696200" y="3429000"/>
              <a:ext cx="762000" cy="838200"/>
            </a:xfrm>
            <a:prstGeom prst="roundRect">
              <a:avLst/>
            </a:prstGeom>
            <a:grpFill/>
            <a:ln w="25400">
              <a:solidFill>
                <a:srgbClr val="33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0000"/>
                </a:solidFill>
              </a:endParaRPr>
            </a:p>
          </p:txBody>
        </p:sp>
        <p:pic>
          <p:nvPicPr>
            <p:cNvPr id="16" name="Picture 2" descr="http://www.uncp.edu/home/acurtis/Courses/ResourcesForCourses/HowToResearch/images/Database_stack_blue_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733800"/>
              <a:ext cx="360091" cy="381000"/>
            </a:xfrm>
            <a:prstGeom prst="rect">
              <a:avLst/>
            </a:prstGeom>
            <a:grpFill/>
            <a:extLst/>
          </p:spPr>
        </p:pic>
      </p:grpSp>
      <p:sp>
        <p:nvSpPr>
          <p:cNvPr id="17" name="Rounded Rectangle 16"/>
          <p:cNvSpPr/>
          <p:nvPr/>
        </p:nvSpPr>
        <p:spPr>
          <a:xfrm>
            <a:off x="3733800" y="1752600"/>
            <a:ext cx="1447800" cy="3581400"/>
          </a:xfrm>
          <a:prstGeom prst="roundRect">
            <a:avLst/>
          </a:prstGeom>
          <a:noFill/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Warehouse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18" name="Picture 5" descr="D:\Users\Denny Lee\Pictures\temp\icons\hadoop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4780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hape 16"/>
          <p:cNvCxnSpPr/>
          <p:nvPr/>
        </p:nvCxnSpPr>
        <p:spPr>
          <a:xfrm>
            <a:off x="457200" y="9144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TextBox 22"/>
          <p:cNvSpPr txBox="1"/>
          <p:nvPr/>
        </p:nvSpPr>
        <p:spPr>
          <a:xfrm>
            <a:off x="381000" y="6096000"/>
            <a:ext cx="127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Instrument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33962" y="6096000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Collect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86562" y="6107668"/>
            <a:ext cx="89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Persist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44744" y="6096000"/>
            <a:ext cx="81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733099" y="6096000"/>
            <a:ext cx="87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228600" y="2819400"/>
            <a:ext cx="1295400" cy="1371600"/>
          </a:xfrm>
          <a:prstGeom prst="roundRect">
            <a:avLst/>
          </a:prstGeom>
          <a:noFill/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endParaRPr lang="en-US" sz="1400" b="1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b="1" dirty="0" smtClean="0">
                <a:solidFill>
                  <a:srgbClr val="000000"/>
                </a:solidFill>
              </a:rPr>
              <a:t>Tracker API</a:t>
            </a:r>
          </a:p>
          <a:p>
            <a:pPr algn="ctr"/>
            <a:r>
              <a:rPr lang="en-US" sz="1400" dirty="0" err="1" smtClean="0">
                <a:solidFill>
                  <a:srgbClr val="000000"/>
                </a:solidFill>
              </a:rPr>
              <a:t>Scala</a:t>
            </a:r>
            <a:r>
              <a:rPr lang="en-US" sz="1400" dirty="0" smtClean="0">
                <a:solidFill>
                  <a:srgbClr val="000000"/>
                </a:solidFill>
              </a:rPr>
              <a:t>,</a:t>
            </a:r>
          </a:p>
          <a:p>
            <a:pPr algn="ctr"/>
            <a:r>
              <a:rPr lang="en-US" sz="1400" dirty="0" err="1" smtClean="0">
                <a:solidFill>
                  <a:srgbClr val="000000"/>
                </a:solidFill>
              </a:rPr>
              <a:t>node.JS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400" y="4953000"/>
            <a:ext cx="742950" cy="685800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1981200" y="2819400"/>
            <a:ext cx="1295400" cy="1371600"/>
          </a:xfrm>
          <a:prstGeom prst="roundRect">
            <a:avLst/>
          </a:prstGeom>
          <a:noFill/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endParaRPr lang="en-US" sz="1400" b="1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b="1" dirty="0" smtClean="0">
                <a:solidFill>
                  <a:srgbClr val="000000"/>
                </a:solidFill>
              </a:rPr>
              <a:t>Log Process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Flume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5791200" y="2819400"/>
            <a:ext cx="1295400" cy="1371600"/>
          </a:xfrm>
          <a:prstGeom prst="roundRect">
            <a:avLst/>
          </a:prstGeom>
          <a:noFill/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endParaRPr lang="en-US" sz="1400" b="1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b="1" dirty="0" smtClean="0">
                <a:solidFill>
                  <a:srgbClr val="000000"/>
                </a:solidFill>
              </a:rPr>
              <a:t>Cube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Analysis Services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28" name="Picture 31" descr="D:\Users\Denny Lee\My Documents\cube2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5146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886200"/>
            <a:ext cx="531955" cy="533400"/>
          </a:xfrm>
          <a:prstGeom prst="rect">
            <a:avLst/>
          </a:prstGeom>
        </p:spPr>
      </p:pic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318386"/>
              </p:ext>
            </p:extLst>
          </p:nvPr>
        </p:nvGraphicFramePr>
        <p:xfrm>
          <a:off x="2895600" y="3890682"/>
          <a:ext cx="381000" cy="528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" name="Visio" r:id="rId11" imgW="269943" imgH="375326" progId="">
                  <p:embed/>
                </p:oleObj>
              </mc:Choice>
              <mc:Fallback>
                <p:oleObj name="Visio" r:id="rId11" imgW="269943" imgH="37532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890682"/>
                        <a:ext cx="381000" cy="5289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ounded Rectangle 55"/>
          <p:cNvSpPr/>
          <p:nvPr/>
        </p:nvSpPr>
        <p:spPr>
          <a:xfrm>
            <a:off x="7543800" y="2819400"/>
            <a:ext cx="1295400" cy="1371600"/>
          </a:xfrm>
          <a:prstGeom prst="roundRect">
            <a:avLst/>
          </a:prstGeom>
          <a:noFill/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endParaRPr lang="en-US" sz="1400" b="1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b="1" dirty="0" err="1" smtClean="0">
                <a:solidFill>
                  <a:srgbClr val="000000"/>
                </a:solidFill>
              </a:rPr>
              <a:t>Klout</a:t>
            </a:r>
            <a:r>
              <a:rPr lang="en-US" sz="1400" b="1" dirty="0" smtClean="0">
                <a:solidFill>
                  <a:srgbClr val="000000"/>
                </a:solidFill>
              </a:rPr>
              <a:t> UI</a:t>
            </a:r>
          </a:p>
          <a:p>
            <a:pPr algn="ctr"/>
            <a:r>
              <a:rPr lang="en-US" sz="1400" dirty="0" err="1" smtClean="0">
                <a:solidFill>
                  <a:srgbClr val="000000"/>
                </a:solidFill>
              </a:rPr>
              <a:t>Scala</a:t>
            </a:r>
            <a:r>
              <a:rPr lang="en-US" sz="1400" dirty="0" smtClean="0">
                <a:solidFill>
                  <a:srgbClr val="000000"/>
                </a:solidFill>
              </a:rPr>
              <a:t>,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AJAX UX</a:t>
            </a:r>
          </a:p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2667000"/>
            <a:ext cx="571500" cy="381000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304800" y="3429000"/>
            <a:ext cx="5486400" cy="2590800"/>
            <a:chOff x="-1981200" y="3581400"/>
            <a:chExt cx="5486400" cy="2590800"/>
          </a:xfrm>
        </p:grpSpPr>
        <p:sp>
          <p:nvSpPr>
            <p:cNvPr id="58" name="Line Callout 1 57"/>
            <p:cNvSpPr/>
            <p:nvPr/>
          </p:nvSpPr>
          <p:spPr>
            <a:xfrm>
              <a:off x="-1981200" y="3581400"/>
              <a:ext cx="5486400" cy="2590800"/>
            </a:xfrm>
            <a:prstGeom prst="borderCallout1">
              <a:avLst>
                <a:gd name="adj1" fmla="val 48738"/>
                <a:gd name="adj2" fmla="val 101730"/>
                <a:gd name="adj3" fmla="val 18978"/>
                <a:gd name="adj4" fmla="val 107185"/>
              </a:avLst>
            </a:prstGeom>
            <a:solidFill>
              <a:schemeClr val="bg1">
                <a:alpha val="67000"/>
              </a:schemeClr>
            </a:solidFill>
            <a:ln>
              <a:solidFill>
                <a:srgbClr val="FF0000">
                  <a:alpha val="67000"/>
                </a:srgb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 descr="Screen Shot 2012-06-06 at 9.32.37 AM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05000" y="3810000"/>
              <a:ext cx="5303546" cy="2194560"/>
            </a:xfrm>
            <a:prstGeom prst="rect">
              <a:avLst/>
            </a:prstGeom>
          </p:spPr>
        </p:pic>
      </p:grpSp>
      <p:sp>
        <p:nvSpPr>
          <p:cNvPr id="60" name="Line Callout 1 59"/>
          <p:cNvSpPr/>
          <p:nvPr/>
        </p:nvSpPr>
        <p:spPr>
          <a:xfrm>
            <a:off x="1219200" y="3810000"/>
            <a:ext cx="6134100" cy="2209800"/>
          </a:xfrm>
          <a:prstGeom prst="borderCallout1">
            <a:avLst>
              <a:gd name="adj1" fmla="val 49614"/>
              <a:gd name="adj2" fmla="val 100419"/>
              <a:gd name="adj3" fmla="val -3135"/>
              <a:gd name="adj4" fmla="val 106002"/>
            </a:avLst>
          </a:prstGeom>
          <a:solidFill>
            <a:schemeClr val="bg1">
              <a:alpha val="89000"/>
            </a:schemeClr>
          </a:solidFill>
          <a:ln>
            <a:solidFill>
              <a:schemeClr val="tx2">
                <a:alpha val="67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2C2C2C"/>
                </a:solidFill>
                <a:latin typeface="Consolas"/>
                <a:cs typeface="Consolas"/>
              </a:rPr>
              <a:t>SELECT { [Measures].[Counter], [Measures].[</a:t>
            </a:r>
            <a:r>
              <a:rPr lang="en-US" sz="1200" dirty="0" err="1" smtClean="0">
                <a:solidFill>
                  <a:srgbClr val="2C2C2C"/>
                </a:solidFill>
                <a:latin typeface="Consolas"/>
                <a:cs typeface="Consolas"/>
              </a:rPr>
              <a:t>PreviousPeriodCounter</a:t>
            </a:r>
            <a:r>
              <a:rPr lang="en-US" sz="1200" dirty="0" smtClean="0">
                <a:solidFill>
                  <a:srgbClr val="2C2C2C"/>
                </a:solidFill>
                <a:latin typeface="Consolas"/>
                <a:cs typeface="Consolas"/>
              </a:rPr>
              <a:t>]}  </a:t>
            </a:r>
          </a:p>
          <a:p>
            <a:r>
              <a:rPr lang="en-US" sz="1200" dirty="0" smtClean="0">
                <a:solidFill>
                  <a:srgbClr val="2C2C2C"/>
                </a:solidFill>
                <a:latin typeface="Consolas"/>
                <a:cs typeface="Consolas"/>
              </a:rPr>
              <a:t>ON COLUMNS,</a:t>
            </a:r>
          </a:p>
          <a:p>
            <a:r>
              <a:rPr lang="en-US" sz="1200" dirty="0" smtClean="0">
                <a:solidFill>
                  <a:srgbClr val="2C2C2C"/>
                </a:solidFill>
                <a:latin typeface="Consolas"/>
                <a:cs typeface="Consolas"/>
              </a:rPr>
              <a:t>NON </a:t>
            </a:r>
            <a:r>
              <a:rPr lang="en-US" sz="1200" dirty="0">
                <a:solidFill>
                  <a:srgbClr val="2C2C2C"/>
                </a:solidFill>
                <a:latin typeface="Consolas"/>
                <a:cs typeface="Consolas"/>
              </a:rPr>
              <a:t>EMPTY CROSSJOIN (</a:t>
            </a:r>
          </a:p>
          <a:p>
            <a:r>
              <a:rPr lang="en-US" sz="1200" dirty="0">
                <a:solidFill>
                  <a:srgbClr val="2C2C2C"/>
                </a:solidFill>
                <a:latin typeface="Consolas"/>
                <a:cs typeface="Consolas"/>
              </a:rPr>
              <a:t>exists([Date].[Date].[Date].</a:t>
            </a:r>
            <a:r>
              <a:rPr lang="en-US" sz="1200" dirty="0" err="1">
                <a:solidFill>
                  <a:srgbClr val="2C2C2C"/>
                </a:solidFill>
                <a:latin typeface="Consolas"/>
                <a:cs typeface="Consolas"/>
              </a:rPr>
              <a:t>allmembers</a:t>
            </a:r>
            <a:r>
              <a:rPr lang="en-US" sz="1200" dirty="0">
                <a:solidFill>
                  <a:srgbClr val="2C2C2C"/>
                </a:solidFill>
                <a:latin typeface="Consolas"/>
                <a:cs typeface="Consolas"/>
              </a:rPr>
              <a:t>,</a:t>
            </a:r>
          </a:p>
          <a:p>
            <a:r>
              <a:rPr lang="en-US" sz="1200" dirty="0">
                <a:solidFill>
                  <a:srgbClr val="2C2C2C"/>
                </a:solidFill>
                <a:latin typeface="Consolas"/>
                <a:cs typeface="Consolas"/>
              </a:rPr>
              <a:t>[Date].[Date].&amp;[2012-05-19T00:00:00]:[Date].[Date].&amp;[2012-06-02T00:00:00]),</a:t>
            </a:r>
          </a:p>
          <a:p>
            <a:r>
              <a:rPr lang="en-US" sz="1200" dirty="0">
                <a:solidFill>
                  <a:srgbClr val="2C2C2C"/>
                </a:solidFill>
                <a:latin typeface="Consolas"/>
                <a:cs typeface="Consolas"/>
              </a:rPr>
              <a:t>[Events].[Event].[Event].</a:t>
            </a:r>
            <a:r>
              <a:rPr lang="en-US" sz="1200" dirty="0" err="1">
                <a:solidFill>
                  <a:srgbClr val="2C2C2C"/>
                </a:solidFill>
                <a:latin typeface="Consolas"/>
                <a:cs typeface="Consolas"/>
              </a:rPr>
              <a:t>allmembers</a:t>
            </a:r>
            <a:r>
              <a:rPr lang="en-US" sz="1200" dirty="0">
                <a:solidFill>
                  <a:srgbClr val="2C2C2C"/>
                </a:solidFill>
                <a:latin typeface="Consolas"/>
                <a:cs typeface="Consolas"/>
              </a:rPr>
              <a:t>  ) DIMENSION PROPERTIES MEMBER_CAPTION </a:t>
            </a:r>
            <a:endParaRPr lang="en-US" sz="1200" dirty="0" smtClean="0">
              <a:solidFill>
                <a:srgbClr val="2C2C2C"/>
              </a:solidFill>
              <a:latin typeface="Consolas"/>
              <a:cs typeface="Consolas"/>
            </a:endParaRPr>
          </a:p>
          <a:p>
            <a:r>
              <a:rPr lang="en-US" sz="1200" dirty="0" smtClean="0">
                <a:solidFill>
                  <a:srgbClr val="2C2C2C"/>
                </a:solidFill>
                <a:latin typeface="Consolas"/>
                <a:cs typeface="Consolas"/>
              </a:rPr>
              <a:t>ON </a:t>
            </a:r>
            <a:r>
              <a:rPr lang="en-US" sz="1200" dirty="0">
                <a:solidFill>
                  <a:srgbClr val="2C2C2C"/>
                </a:solidFill>
                <a:latin typeface="Consolas"/>
                <a:cs typeface="Consolas"/>
              </a:rPr>
              <a:t>ROWS</a:t>
            </a:r>
          </a:p>
          <a:p>
            <a:r>
              <a:rPr lang="en-US" sz="1200" dirty="0">
                <a:solidFill>
                  <a:srgbClr val="2C2C2C"/>
                </a:solidFill>
                <a:latin typeface="Consolas"/>
                <a:cs typeface="Consolas"/>
              </a:rPr>
              <a:t>FROM [</a:t>
            </a:r>
            <a:r>
              <a:rPr lang="en-US" sz="1200" dirty="0" err="1">
                <a:solidFill>
                  <a:srgbClr val="2C2C2C"/>
                </a:solidFill>
                <a:latin typeface="Consolas"/>
                <a:cs typeface="Consolas"/>
              </a:rPr>
              <a:t>ProductInsight</a:t>
            </a:r>
            <a:r>
              <a:rPr lang="en-US" sz="1200" dirty="0">
                <a:solidFill>
                  <a:srgbClr val="2C2C2C"/>
                </a:solidFill>
                <a:latin typeface="Consolas"/>
                <a:cs typeface="Consolas"/>
              </a:rPr>
              <a:t>]</a:t>
            </a:r>
          </a:p>
          <a:p>
            <a:r>
              <a:rPr lang="en-US" sz="1200" dirty="0">
                <a:solidFill>
                  <a:srgbClr val="2C2C2C"/>
                </a:solidFill>
                <a:latin typeface="Consolas"/>
                <a:cs typeface="Consolas"/>
              </a:rPr>
              <a:t>WHERE ({[Projects].[Project].</a:t>
            </a:r>
            <a:r>
              <a:rPr lang="en-US" sz="1200" dirty="0" smtClean="0">
                <a:solidFill>
                  <a:srgbClr val="2C2C2C"/>
                </a:solidFill>
                <a:latin typeface="Consolas"/>
                <a:cs typeface="Consolas"/>
              </a:rPr>
              <a:t>[</a:t>
            </a:r>
            <a:r>
              <a:rPr lang="en-US" sz="1200" dirty="0" err="1" smtClean="0">
                <a:solidFill>
                  <a:srgbClr val="2C2C2C"/>
                </a:solidFill>
                <a:latin typeface="Consolas"/>
                <a:cs typeface="Consolas"/>
              </a:rPr>
              <a:t>plusK</a:t>
            </a:r>
            <a:r>
              <a:rPr lang="en-US" sz="1200" dirty="0" smtClean="0">
                <a:solidFill>
                  <a:srgbClr val="2C2C2C"/>
                </a:solidFill>
                <a:latin typeface="Consolas"/>
                <a:cs typeface="Consolas"/>
              </a:rPr>
              <a:t>]</a:t>
            </a:r>
            <a:r>
              <a:rPr lang="en-US" sz="1200" dirty="0">
                <a:solidFill>
                  <a:srgbClr val="2C2C2C"/>
                </a:solidFill>
                <a:latin typeface="Consolas"/>
                <a:cs typeface="Consolas"/>
              </a:rPr>
              <a:t>})</a:t>
            </a:r>
          </a:p>
        </p:txBody>
      </p:sp>
      <p:sp>
        <p:nvSpPr>
          <p:cNvPr id="61" name="Line Callout 1 60"/>
          <p:cNvSpPr/>
          <p:nvPr/>
        </p:nvSpPr>
        <p:spPr>
          <a:xfrm>
            <a:off x="5410200" y="228600"/>
            <a:ext cx="2819400" cy="3733800"/>
          </a:xfrm>
          <a:prstGeom prst="borderCallout1">
            <a:avLst>
              <a:gd name="adj1" fmla="val 46528"/>
              <a:gd name="adj2" fmla="val -38"/>
              <a:gd name="adj3" fmla="val 65194"/>
              <a:gd name="adj4" fmla="val -12270"/>
            </a:avLst>
          </a:prstGeom>
          <a:solidFill>
            <a:schemeClr val="bg1">
              <a:alpha val="89000"/>
            </a:schemeClr>
          </a:solidFill>
          <a:ln>
            <a:solidFill>
              <a:schemeClr val="tx2">
                <a:alpha val="67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u="sng" dirty="0" err="1">
                <a:solidFill>
                  <a:srgbClr val="2C2C2C"/>
                </a:solidFill>
                <a:latin typeface="Consolas"/>
                <a:cs typeface="Consolas"/>
              </a:rPr>
              <a:t>event_log</a:t>
            </a:r>
            <a:endParaRPr lang="en-US" sz="1600" b="1" u="sng" dirty="0">
              <a:solidFill>
                <a:srgbClr val="2C2C2C"/>
              </a:solidFill>
              <a:latin typeface="Consolas"/>
              <a:cs typeface="Consolas"/>
            </a:endParaRPr>
          </a:p>
          <a:p>
            <a:r>
              <a:rPr lang="en-US" sz="1600" dirty="0" err="1">
                <a:solidFill>
                  <a:srgbClr val="2C2C2C"/>
                </a:solidFill>
                <a:latin typeface="Consolas"/>
                <a:cs typeface="Consolas"/>
              </a:rPr>
              <a:t>tstamp</a:t>
            </a:r>
            <a:r>
              <a:rPr lang="en-US" sz="1600" dirty="0">
                <a:solidFill>
                  <a:srgbClr val="2C2C2C"/>
                </a:solidFill>
                <a:latin typeface="Consolas"/>
                <a:cs typeface="Consolas"/>
              </a:rPr>
              <a:t> string</a:t>
            </a:r>
          </a:p>
          <a:p>
            <a:r>
              <a:rPr lang="en-US" sz="1600" dirty="0">
                <a:solidFill>
                  <a:srgbClr val="2C2C2C"/>
                </a:solidFill>
                <a:latin typeface="Consolas"/>
                <a:cs typeface="Consolas"/>
              </a:rPr>
              <a:t>project string</a:t>
            </a:r>
          </a:p>
          <a:p>
            <a:r>
              <a:rPr lang="en-US" sz="1600" dirty="0">
                <a:solidFill>
                  <a:srgbClr val="2C2C2C"/>
                </a:solidFill>
                <a:latin typeface="Consolas"/>
                <a:cs typeface="Consolas"/>
              </a:rPr>
              <a:t>event string</a:t>
            </a:r>
          </a:p>
          <a:p>
            <a:r>
              <a:rPr lang="en-US" sz="1600" dirty="0" err="1">
                <a:solidFill>
                  <a:srgbClr val="2C2C2C"/>
                </a:solidFill>
                <a:latin typeface="Consolas"/>
                <a:cs typeface="Consolas"/>
              </a:rPr>
              <a:t>session_id</a:t>
            </a:r>
            <a:r>
              <a:rPr lang="en-US" sz="1600" dirty="0">
                <a:solidFill>
                  <a:srgbClr val="2C2C2C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2C2C2C"/>
                </a:solidFill>
                <a:latin typeface="Consolas"/>
                <a:cs typeface="Consolas"/>
              </a:rPr>
              <a:t>bigint</a:t>
            </a:r>
            <a:endParaRPr lang="en-US" sz="1600" dirty="0">
              <a:solidFill>
                <a:srgbClr val="2C2C2C"/>
              </a:solidFill>
              <a:latin typeface="Consolas"/>
              <a:cs typeface="Consolas"/>
            </a:endParaRPr>
          </a:p>
          <a:p>
            <a:r>
              <a:rPr lang="en-US" sz="1600" dirty="0" err="1">
                <a:solidFill>
                  <a:srgbClr val="2C2C2C"/>
                </a:solidFill>
                <a:latin typeface="Consolas"/>
                <a:cs typeface="Consolas"/>
              </a:rPr>
              <a:t>ks_uid</a:t>
            </a:r>
            <a:r>
              <a:rPr lang="en-US" sz="1600" dirty="0">
                <a:solidFill>
                  <a:srgbClr val="2C2C2C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2C2C2C"/>
                </a:solidFill>
                <a:latin typeface="Consolas"/>
                <a:cs typeface="Consolas"/>
              </a:rPr>
              <a:t>bigint</a:t>
            </a:r>
            <a:endParaRPr lang="en-US" sz="1600" dirty="0">
              <a:solidFill>
                <a:srgbClr val="2C2C2C"/>
              </a:solidFill>
              <a:latin typeface="Consolas"/>
              <a:cs typeface="Consolas"/>
            </a:endParaRPr>
          </a:p>
          <a:p>
            <a:r>
              <a:rPr lang="en-US" sz="1600" dirty="0" err="1">
                <a:solidFill>
                  <a:srgbClr val="2C2C2C"/>
                </a:solidFill>
                <a:latin typeface="Consolas"/>
                <a:cs typeface="Consolas"/>
              </a:rPr>
              <a:t>ip</a:t>
            </a:r>
            <a:r>
              <a:rPr lang="en-US" sz="1600" dirty="0">
                <a:solidFill>
                  <a:srgbClr val="2C2C2C"/>
                </a:solidFill>
                <a:latin typeface="Consolas"/>
                <a:cs typeface="Consolas"/>
              </a:rPr>
              <a:t> string</a:t>
            </a:r>
          </a:p>
          <a:p>
            <a:r>
              <a:rPr lang="en-US" sz="1600" dirty="0" err="1">
                <a:solidFill>
                  <a:srgbClr val="2C2C2C"/>
                </a:solidFill>
                <a:latin typeface="Consolas"/>
                <a:cs typeface="Consolas"/>
              </a:rPr>
              <a:t>json_keys</a:t>
            </a:r>
            <a:r>
              <a:rPr lang="en-US" sz="1600" dirty="0">
                <a:solidFill>
                  <a:srgbClr val="2C2C2C"/>
                </a:solidFill>
                <a:latin typeface="Consolas"/>
                <a:cs typeface="Consolas"/>
              </a:rPr>
              <a:t> array&lt;string&gt;</a:t>
            </a:r>
          </a:p>
          <a:p>
            <a:r>
              <a:rPr lang="en-US" sz="1600" dirty="0" err="1">
                <a:solidFill>
                  <a:srgbClr val="2C2C2C"/>
                </a:solidFill>
                <a:latin typeface="Consolas"/>
                <a:cs typeface="Consolas"/>
              </a:rPr>
              <a:t>json_values</a:t>
            </a:r>
            <a:r>
              <a:rPr lang="en-US" sz="1600" dirty="0">
                <a:solidFill>
                  <a:srgbClr val="2C2C2C"/>
                </a:solidFill>
                <a:latin typeface="Consolas"/>
                <a:cs typeface="Consolas"/>
              </a:rPr>
              <a:t> array&lt;string&gt;</a:t>
            </a:r>
          </a:p>
          <a:p>
            <a:r>
              <a:rPr lang="en-US" sz="1600" dirty="0" err="1">
                <a:solidFill>
                  <a:srgbClr val="2C2C2C"/>
                </a:solidFill>
                <a:latin typeface="Consolas"/>
                <a:cs typeface="Consolas"/>
              </a:rPr>
              <a:t>json_text</a:t>
            </a:r>
            <a:r>
              <a:rPr lang="en-US" sz="1600" dirty="0">
                <a:solidFill>
                  <a:srgbClr val="2C2C2C"/>
                </a:solidFill>
                <a:latin typeface="Consolas"/>
                <a:cs typeface="Consolas"/>
              </a:rPr>
              <a:t> string</a:t>
            </a:r>
          </a:p>
          <a:p>
            <a:r>
              <a:rPr lang="en-US" sz="1600" dirty="0" err="1">
                <a:solidFill>
                  <a:srgbClr val="2C2C2C"/>
                </a:solidFill>
                <a:latin typeface="Consolas"/>
                <a:cs typeface="Consolas"/>
              </a:rPr>
              <a:t>dt</a:t>
            </a:r>
            <a:r>
              <a:rPr lang="en-US" sz="1600" dirty="0">
                <a:solidFill>
                  <a:srgbClr val="2C2C2C"/>
                </a:solidFill>
                <a:latin typeface="Consolas"/>
                <a:cs typeface="Consolas"/>
              </a:rPr>
              <a:t> string </a:t>
            </a:r>
          </a:p>
          <a:p>
            <a:r>
              <a:rPr lang="en-US" sz="1600" dirty="0" err="1">
                <a:solidFill>
                  <a:srgbClr val="2C2C2C"/>
                </a:solidFill>
                <a:latin typeface="Consolas"/>
                <a:cs typeface="Consolas"/>
              </a:rPr>
              <a:t>hr</a:t>
            </a:r>
            <a:r>
              <a:rPr lang="en-US" sz="1600" dirty="0">
                <a:solidFill>
                  <a:srgbClr val="2C2C2C"/>
                </a:solidFill>
                <a:latin typeface="Consolas"/>
                <a:cs typeface="Consolas"/>
              </a:rPr>
              <a:t> string </a:t>
            </a:r>
          </a:p>
        </p:txBody>
      </p:sp>
      <p:sp>
        <p:nvSpPr>
          <p:cNvPr id="62" name="Line Callout 1 61"/>
          <p:cNvSpPr/>
          <p:nvPr/>
        </p:nvSpPr>
        <p:spPr>
          <a:xfrm>
            <a:off x="3962400" y="762000"/>
            <a:ext cx="4495800" cy="3962400"/>
          </a:xfrm>
          <a:prstGeom prst="borderCallout1">
            <a:avLst>
              <a:gd name="adj1" fmla="val 46528"/>
              <a:gd name="adj2" fmla="val -38"/>
              <a:gd name="adj3" fmla="val 56985"/>
              <a:gd name="adj4" fmla="val -20407"/>
            </a:avLst>
          </a:prstGeom>
          <a:solidFill>
            <a:schemeClr val="bg1">
              <a:alpha val="89000"/>
            </a:schemeClr>
          </a:solidFill>
          <a:ln>
            <a:solidFill>
              <a:schemeClr val="tx2">
                <a:alpha val="67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2C2C2C"/>
                </a:solidFill>
                <a:latin typeface="Consolas"/>
                <a:cs typeface="Consolas"/>
              </a:rPr>
              <a:t>{</a:t>
            </a:r>
            <a:endParaRPr lang="en-US" sz="1600" dirty="0">
              <a:solidFill>
                <a:srgbClr val="2C2C2C"/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rgbClr val="2C2C2C"/>
                </a:solidFill>
                <a:latin typeface="Consolas"/>
                <a:cs typeface="Consolas"/>
              </a:rPr>
              <a:t>"</a:t>
            </a:r>
            <a:r>
              <a:rPr lang="en-US" sz="1600" b="1" dirty="0">
                <a:solidFill>
                  <a:srgbClr val="2C2C2C"/>
                </a:solidFill>
                <a:latin typeface="Consolas"/>
                <a:cs typeface="Consolas"/>
              </a:rPr>
              <a:t>project</a:t>
            </a:r>
            <a:r>
              <a:rPr lang="en-US" sz="1600" dirty="0">
                <a:solidFill>
                  <a:srgbClr val="2C2C2C"/>
                </a:solidFill>
                <a:latin typeface="Consolas"/>
                <a:cs typeface="Consolas"/>
              </a:rPr>
              <a:t>":"</a:t>
            </a:r>
            <a:r>
              <a:rPr lang="en-US" sz="1600" dirty="0" err="1">
                <a:solidFill>
                  <a:srgbClr val="2C2C2C"/>
                </a:solidFill>
                <a:latin typeface="Consolas"/>
                <a:cs typeface="Consolas"/>
              </a:rPr>
              <a:t>plusK</a:t>
            </a:r>
            <a:r>
              <a:rPr lang="en-US" sz="1600" dirty="0">
                <a:solidFill>
                  <a:srgbClr val="2C2C2C"/>
                </a:solidFill>
                <a:latin typeface="Consolas"/>
                <a:cs typeface="Consolas"/>
              </a:rPr>
              <a:t>",</a:t>
            </a:r>
          </a:p>
          <a:p>
            <a:r>
              <a:rPr lang="en-US" sz="1600" dirty="0">
                <a:solidFill>
                  <a:srgbClr val="2C2C2C"/>
                </a:solidFill>
                <a:latin typeface="Consolas"/>
                <a:cs typeface="Consolas"/>
              </a:rPr>
              <a:t>"</a:t>
            </a:r>
            <a:r>
              <a:rPr lang="en-US" sz="1600" b="1" dirty="0" err="1">
                <a:solidFill>
                  <a:srgbClr val="2C2C2C"/>
                </a:solidFill>
                <a:latin typeface="Consolas"/>
                <a:cs typeface="Consolas"/>
              </a:rPr>
              <a:t>event</a:t>
            </a:r>
            <a:r>
              <a:rPr lang="en-US" sz="1600" dirty="0" err="1">
                <a:solidFill>
                  <a:srgbClr val="2C2C2C"/>
                </a:solidFill>
                <a:latin typeface="Consolas"/>
                <a:cs typeface="Consolas"/>
              </a:rPr>
              <a:t>":"spend</a:t>
            </a:r>
            <a:r>
              <a:rPr lang="en-US" sz="1600" dirty="0">
                <a:solidFill>
                  <a:srgbClr val="2C2C2C"/>
                </a:solidFill>
                <a:latin typeface="Consolas"/>
                <a:cs typeface="Consolas"/>
              </a:rPr>
              <a:t>",</a:t>
            </a:r>
          </a:p>
          <a:p>
            <a:r>
              <a:rPr lang="fi-FI" sz="1600" dirty="0">
                <a:solidFill>
                  <a:srgbClr val="2C2C2C"/>
                </a:solidFill>
                <a:latin typeface="Consolas"/>
                <a:cs typeface="Consolas"/>
              </a:rPr>
              <a:t>"</a:t>
            </a:r>
            <a:r>
              <a:rPr lang="fi-FI" sz="1600" b="1" dirty="0">
                <a:solidFill>
                  <a:srgbClr val="2C2C2C"/>
                </a:solidFill>
                <a:latin typeface="Consolas"/>
                <a:cs typeface="Consolas"/>
              </a:rPr>
              <a:t>session_id</a:t>
            </a:r>
            <a:r>
              <a:rPr lang="fi-FI" sz="1600" dirty="0">
                <a:solidFill>
                  <a:srgbClr val="2C2C2C"/>
                </a:solidFill>
                <a:latin typeface="Consolas"/>
                <a:cs typeface="Consolas"/>
              </a:rPr>
              <a:t>":"0",</a:t>
            </a:r>
          </a:p>
          <a:p>
            <a:r>
              <a:rPr lang="fi-FI" sz="1600" dirty="0">
                <a:solidFill>
                  <a:srgbClr val="2C2C2C"/>
                </a:solidFill>
                <a:latin typeface="Consolas"/>
                <a:cs typeface="Consolas"/>
              </a:rPr>
              <a:t>"</a:t>
            </a:r>
            <a:r>
              <a:rPr lang="fi-FI" sz="1600" b="1" dirty="0">
                <a:solidFill>
                  <a:srgbClr val="2C2C2C"/>
                </a:solidFill>
                <a:latin typeface="Consolas"/>
                <a:cs typeface="Consolas"/>
              </a:rPr>
              <a:t>ip</a:t>
            </a:r>
            <a:r>
              <a:rPr lang="fi-FI" sz="1600" dirty="0">
                <a:solidFill>
                  <a:srgbClr val="2C2C2C"/>
                </a:solidFill>
                <a:latin typeface="Consolas"/>
                <a:cs typeface="Consolas"/>
              </a:rPr>
              <a:t>":"50.68.47.158",</a:t>
            </a:r>
          </a:p>
          <a:p>
            <a:r>
              <a:rPr lang="cs-CZ" sz="1600" dirty="0">
                <a:solidFill>
                  <a:srgbClr val="2C2C2C"/>
                </a:solidFill>
                <a:latin typeface="Consolas"/>
                <a:cs typeface="Consolas"/>
              </a:rPr>
              <a:t>"</a:t>
            </a:r>
            <a:r>
              <a:rPr lang="cs-CZ" sz="1600" b="1" dirty="0">
                <a:solidFill>
                  <a:srgbClr val="2C2C2C"/>
                </a:solidFill>
                <a:latin typeface="Consolas"/>
                <a:cs typeface="Consolas"/>
              </a:rPr>
              <a:t>kloutId</a:t>
            </a:r>
            <a:r>
              <a:rPr lang="cs-CZ" sz="1600" dirty="0">
                <a:solidFill>
                  <a:srgbClr val="2C2C2C"/>
                </a:solidFill>
                <a:latin typeface="Consolas"/>
                <a:cs typeface="Consolas"/>
              </a:rPr>
              <a:t>"</a:t>
            </a:r>
            <a:r>
              <a:rPr lang="cs-CZ" sz="1600" dirty="0" smtClean="0">
                <a:solidFill>
                  <a:srgbClr val="2C2C2C"/>
                </a:solidFill>
                <a:latin typeface="Consolas"/>
                <a:cs typeface="Consolas"/>
              </a:rPr>
              <a:t>:“123456"</a:t>
            </a:r>
            <a:r>
              <a:rPr lang="cs-CZ" sz="1600" dirty="0">
                <a:solidFill>
                  <a:srgbClr val="2C2C2C"/>
                </a:solidFill>
                <a:latin typeface="Consolas"/>
                <a:cs typeface="Consolas"/>
              </a:rPr>
              <a:t>,</a:t>
            </a:r>
          </a:p>
          <a:p>
            <a:r>
              <a:rPr lang="nl-NL" sz="1600" b="1" dirty="0">
                <a:solidFill>
                  <a:srgbClr val="2C2C2C"/>
                </a:solidFill>
                <a:latin typeface="Consolas"/>
                <a:cs typeface="Consolas"/>
              </a:rPr>
              <a:t>“cookie_id</a:t>
            </a:r>
            <a:r>
              <a:rPr lang="nl-NL" sz="1600" dirty="0">
                <a:solidFill>
                  <a:srgbClr val="2C2C2C"/>
                </a:solidFill>
                <a:latin typeface="Consolas"/>
                <a:cs typeface="Consolas"/>
              </a:rPr>
              <a:t>"</a:t>
            </a:r>
            <a:r>
              <a:rPr lang="nl-NL" sz="1600" dirty="0" smtClean="0">
                <a:solidFill>
                  <a:srgbClr val="2C2C2C"/>
                </a:solidFill>
                <a:latin typeface="Consolas"/>
                <a:cs typeface="Consolas"/>
              </a:rPr>
              <a:t>:”123456"</a:t>
            </a:r>
            <a:r>
              <a:rPr lang="nl-NL" sz="1600" dirty="0">
                <a:solidFill>
                  <a:srgbClr val="2C2C2C"/>
                </a:solidFill>
                <a:latin typeface="Consolas"/>
                <a:cs typeface="Consolas"/>
              </a:rPr>
              <a:t>,</a:t>
            </a:r>
          </a:p>
          <a:p>
            <a:r>
              <a:rPr lang="nl-NL" sz="1600" dirty="0">
                <a:solidFill>
                  <a:srgbClr val="2C2C2C"/>
                </a:solidFill>
                <a:latin typeface="Consolas"/>
                <a:cs typeface="Consolas"/>
              </a:rPr>
              <a:t>"</a:t>
            </a:r>
            <a:r>
              <a:rPr lang="nl-NL" sz="1600" b="1" dirty="0" err="1">
                <a:solidFill>
                  <a:srgbClr val="2C2C2C"/>
                </a:solidFill>
                <a:latin typeface="Consolas"/>
                <a:cs typeface="Consolas"/>
              </a:rPr>
              <a:t>ref</a:t>
            </a:r>
            <a:r>
              <a:rPr lang="nl-NL" sz="1600" dirty="0" err="1">
                <a:solidFill>
                  <a:srgbClr val="2C2C2C"/>
                </a:solidFill>
                <a:latin typeface="Consolas"/>
                <a:cs typeface="Consolas"/>
              </a:rPr>
              <a:t>":"</a:t>
            </a:r>
            <a:r>
              <a:rPr lang="nl-NL" sz="1600" u="sng" dirty="0" err="1">
                <a:solidFill>
                  <a:srgbClr val="2C2C2C"/>
                </a:solidFill>
                <a:latin typeface="Consolas"/>
                <a:cs typeface="Consolas"/>
                <a:hlinkClick r:id="rId14"/>
              </a:rPr>
              <a:t>http</a:t>
            </a:r>
            <a:r>
              <a:rPr lang="nl-NL" sz="1600" u="sng" dirty="0">
                <a:solidFill>
                  <a:srgbClr val="2C2C2C"/>
                </a:solidFill>
                <a:latin typeface="Consolas"/>
                <a:cs typeface="Consolas"/>
                <a:hlinkClick r:id="rId14"/>
              </a:rPr>
              <a:t>://klout.com/",</a:t>
            </a:r>
          </a:p>
          <a:p>
            <a:r>
              <a:rPr lang="nl-NL" sz="1600" dirty="0">
                <a:solidFill>
                  <a:srgbClr val="2C2C2C"/>
                </a:solidFill>
                <a:latin typeface="Consolas"/>
                <a:cs typeface="Consolas"/>
              </a:rPr>
              <a:t>"</a:t>
            </a:r>
            <a:r>
              <a:rPr lang="nl-NL" sz="1600" b="1" dirty="0">
                <a:solidFill>
                  <a:srgbClr val="2C2C2C"/>
                </a:solidFill>
                <a:latin typeface="Consolas"/>
                <a:cs typeface="Consolas"/>
              </a:rPr>
              <a:t>type</a:t>
            </a:r>
            <a:r>
              <a:rPr lang="nl-NL" sz="1600" dirty="0">
                <a:solidFill>
                  <a:srgbClr val="2C2C2C"/>
                </a:solidFill>
                <a:latin typeface="Consolas"/>
                <a:cs typeface="Consolas"/>
              </a:rPr>
              <a:t>":"</a:t>
            </a:r>
            <a:r>
              <a:rPr lang="nl-NL" sz="1600" dirty="0" err="1">
                <a:solidFill>
                  <a:srgbClr val="2C2C2C"/>
                </a:solidFill>
                <a:latin typeface="Consolas"/>
                <a:cs typeface="Consolas"/>
              </a:rPr>
              <a:t>add_topic</a:t>
            </a:r>
            <a:r>
              <a:rPr lang="nl-NL" sz="1600" dirty="0">
                <a:solidFill>
                  <a:srgbClr val="2C2C2C"/>
                </a:solidFill>
                <a:latin typeface="Consolas"/>
                <a:cs typeface="Consolas"/>
              </a:rPr>
              <a:t>",</a:t>
            </a:r>
          </a:p>
          <a:p>
            <a:r>
              <a:rPr lang="nl-NL" sz="1600" dirty="0">
                <a:solidFill>
                  <a:srgbClr val="2C2C2C"/>
                </a:solidFill>
                <a:latin typeface="Consolas"/>
                <a:cs typeface="Consolas"/>
              </a:rPr>
              <a:t>"</a:t>
            </a:r>
            <a:r>
              <a:rPr lang="nl-NL" sz="1600" b="1" dirty="0">
                <a:solidFill>
                  <a:srgbClr val="2C2C2C"/>
                </a:solidFill>
                <a:latin typeface="Consolas"/>
                <a:cs typeface="Consolas"/>
              </a:rPr>
              <a:t>time</a:t>
            </a:r>
            <a:r>
              <a:rPr lang="nl-NL" sz="1600" dirty="0">
                <a:solidFill>
                  <a:srgbClr val="2C2C2C"/>
                </a:solidFill>
                <a:latin typeface="Consolas"/>
                <a:cs typeface="Consolas"/>
              </a:rPr>
              <a:t>":"1338366015"</a:t>
            </a:r>
          </a:p>
          <a:p>
            <a:r>
              <a:rPr lang="nl-NL" sz="1600" dirty="0">
                <a:solidFill>
                  <a:srgbClr val="2C2C2C"/>
                </a:solidFill>
                <a:latin typeface="Consolas"/>
                <a:cs typeface="Consolas"/>
              </a:rPr>
              <a:t>}</a:t>
            </a:r>
          </a:p>
          <a:p>
            <a:endParaRPr lang="en-US" sz="1600" dirty="0">
              <a:solidFill>
                <a:schemeClr val="tx1">
                  <a:lumMod val="50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will be saved in 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HDFS at:</a:t>
            </a:r>
          </a:p>
          <a:p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/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logs/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events_tracking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/2012-05-30/0100</a:t>
            </a:r>
          </a:p>
        </p:txBody>
      </p:sp>
      <p:sp>
        <p:nvSpPr>
          <p:cNvPr id="63" name="Line Callout 1 62"/>
          <p:cNvSpPr/>
          <p:nvPr/>
        </p:nvSpPr>
        <p:spPr>
          <a:xfrm>
            <a:off x="1752600" y="1371600"/>
            <a:ext cx="4191000" cy="1219200"/>
          </a:xfrm>
          <a:prstGeom prst="borderCallout1">
            <a:avLst>
              <a:gd name="adj1" fmla="val 46528"/>
              <a:gd name="adj2" fmla="val -38"/>
              <a:gd name="adj3" fmla="val 133797"/>
              <a:gd name="adj4" fmla="val -6889"/>
            </a:avLst>
          </a:prstGeom>
          <a:solidFill>
            <a:schemeClr val="bg1">
              <a:alpha val="89000"/>
            </a:schemeClr>
          </a:solidFill>
          <a:ln>
            <a:solidFill>
              <a:schemeClr val="tx2">
                <a:alpha val="67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insights3:9003/track/{"project"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:”plusK"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,"event"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:”spend”,</a:t>
            </a:r>
          </a:p>
          <a:p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"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ks_uid":123456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,”type":”add_topic"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00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</p:bldLst>
  </p:timing>
</p:sld>
</file>

<file path=ppt/theme/theme1.xml><?xml version="1.0" encoding="utf-8"?>
<a:theme xmlns:a="http://schemas.openxmlformats.org/drawingml/2006/main" name="SQL_2012_Deck_4-3_100411">
  <a:themeElements>
    <a:clrScheme name="SQL Denali">
      <a:dk1>
        <a:srgbClr val="595959"/>
      </a:dk1>
      <a:lt1>
        <a:srgbClr val="FFFFFF"/>
      </a:lt1>
      <a:dk2>
        <a:srgbClr val="CC0000"/>
      </a:dk2>
      <a:lt2>
        <a:srgbClr val="CCCCCC"/>
      </a:lt2>
      <a:accent1>
        <a:srgbClr val="CEDD61"/>
      </a:accent1>
      <a:accent2>
        <a:srgbClr val="FF9100"/>
      </a:accent2>
      <a:accent3>
        <a:srgbClr val="00DAFF"/>
      </a:accent3>
      <a:accent4>
        <a:srgbClr val="85913C"/>
      </a:accent4>
      <a:accent5>
        <a:srgbClr val="C43300"/>
      </a:accent5>
      <a:accent6>
        <a:srgbClr val="008BC7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SQL Denali">
      <a:dk1>
        <a:srgbClr val="595959"/>
      </a:dk1>
      <a:lt1>
        <a:srgbClr val="FFFFFF"/>
      </a:lt1>
      <a:dk2>
        <a:srgbClr val="CC0000"/>
      </a:dk2>
      <a:lt2>
        <a:srgbClr val="CCCCCC"/>
      </a:lt2>
      <a:accent1>
        <a:srgbClr val="CEDD61"/>
      </a:accent1>
      <a:accent2>
        <a:srgbClr val="FF9100"/>
      </a:accent2>
      <a:accent3>
        <a:srgbClr val="00DAFF"/>
      </a:accent3>
      <a:accent4>
        <a:srgbClr val="85913C"/>
      </a:accent4>
      <a:accent5>
        <a:srgbClr val="C43300"/>
      </a:accent5>
      <a:accent6>
        <a:srgbClr val="008BC7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10009</Type>
    <SequenceNumber>1004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KCDoc" ma:contentTypeID="0x010100FF1FAB0DEDE9AF4ABA57B67AF4A9F3210200596A0E07C3E77448942F9A5D1E81E582" ma:contentTypeVersion="46" ma:contentTypeDescription="" ma:contentTypeScope="" ma:versionID="d60cc76a65c378f96bdf97981ebb91ae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4e240d41-6d38-4eac-9584-b3f543b50010" xmlns:ns4="http://schemas.microsoft.com/sharepoint/v4" targetNamespace="http://schemas.microsoft.com/office/2006/metadata/properties" ma:root="true" ma:fieldsID="d579ba89b9ab1590fd0b7b657e5ecee5" ns1:_="" ns2:_="" ns3:_="" ns4:_="">
    <xsd:import namespace="http://schemas.microsoft.com/sharepoint/v3"/>
    <xsd:import namespace="230e9df3-be65-4c73-a93b-d1236ebd677e"/>
    <xsd:import namespace="4e240d41-6d38-4eac-9584-b3f543b50010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3:Thumbnail1" minOccurs="0"/>
                <xsd:element ref="ns3:DocumentDescription" minOccurs="0"/>
                <xsd:element ref="ns2:TaxKeywordTaxHTField" minOccurs="0"/>
                <xsd:element ref="ns2:TaxCatchAll" minOccurs="0"/>
                <xsd:element ref="ns2:TaxCatchAllLabel" minOccurs="0"/>
                <xsd:element ref="ns3:ItemTypeTaxHTField0" minOccurs="0"/>
                <xsd:element ref="ns1:AverageRating" minOccurs="0"/>
                <xsd:element ref="ns1:RatingCount" minOccurs="0"/>
                <xsd:element ref="ns2:_dlc_DocId" minOccurs="0"/>
                <xsd:element ref="ns2:_dlc_DocIdUrl" minOccurs="0"/>
                <xsd:element ref="ns2:_dlc_DocIdPersistId" minOccurs="0"/>
                <xsd:element ref="ns4:IconOverlay" minOccurs="0"/>
                <xsd:element ref="ns3:PartnersTaxHTField0" minOccurs="0"/>
                <xsd:element ref="ns3:CapabilitiesTaxHTField0" minOccurs="0"/>
                <xsd:element ref="ns3:RolesTaxHTField0" minOccurs="0"/>
                <xsd:element ref="ns3:ProductsTaxHTField0" minOccurs="0"/>
                <xsd:element ref="ns3:CompetitorsTaxHTField0" minOccurs="0"/>
                <xsd:element ref="ns3:SegmentsTaxHTField0" minOccurs="0"/>
                <xsd:element ref="ns3:IndustriesTaxHTField0" minOccurs="0"/>
                <xsd:element ref="ns3:AudiencesTaxHTField0" minOccurs="0"/>
                <xsd:element ref="ns3:RegionTaxHTField0" minOccurs="0"/>
                <xsd:element ref="ns3:ConfidentialityTaxHTField0" minOccurs="0"/>
                <xsd:element ref="ns3:BusinessArchitectureTaxHTField0" minOccurs="0"/>
                <xsd:element ref="ns3:TopicsTaxHTField0" minOccurs="0"/>
                <xsd:element ref="ns3:GroupsTaxHTField0" minOccurs="0"/>
                <xsd:element ref="ns3:CoOwner" minOccurs="0"/>
                <xsd:element ref="ns3:ActivitiesAndProgramsTaxHTField0" minOccurs="0"/>
                <xsd:element ref="ns3:Owner" minOccurs="0"/>
                <xsd:element ref="ns1:RoutingRuleDescription" minOccurs="0"/>
                <xsd:element ref="ns3:SMSGDomainTaxHTField0" minOccurs="0"/>
                <xsd:element ref="ns1:_vti_ItemDeclaredRecord" minOccurs="0"/>
                <xsd:element ref="ns1:_vti_ItemHoldRecordStatus" minOccurs="0"/>
                <xsd:element ref="ns3:LanguagesTaxHTField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4" nillable="true" ma:displayName="Rating (0-5)" ma:decimals="2" ma:description="Average value of all the ratings that have been submitted" ma:indexed="true" ma:internalName="Rating_x0020__x0028_0_x002d_5_x0029_" ma:readOnly="true">
      <xsd:simpleType>
        <xsd:restriction base="dms:Number"/>
      </xsd:simpleType>
    </xsd:element>
    <xsd:element name="RatingCount" ma:index="15" nillable="true" ma:displayName="Number of Ratings" ma:decimals="0" ma:description="Number of ratings submitted" ma:indexed="true" ma:internalName="Number_x0020_of_x0020_Ratings" ma:readOnly="true">
      <xsd:simpleType>
        <xsd:restriction base="dms:Number"/>
      </xsd:simpleType>
    </xsd:element>
    <xsd:element name="RoutingRuleDescription" ma:index="51" nillable="true" ma:displayName="Description" ma:hidden="true" ma:internalName="RoutingRuleDescription" ma:readOnly="false">
      <xsd:simpleType>
        <xsd:restriction base="dms:Text">
          <xsd:maxLength value="255"/>
        </xsd:restriction>
      </xsd:simpleType>
    </xsd:element>
    <xsd:element name="_vti_ItemDeclaredRecord" ma:index="57" nillable="true" ma:displayName="Declared Record" ma:hidden="true" ma:internalName="_vti_ItemDeclaredRecord" ma:readOnly="true">
      <xsd:simpleType>
        <xsd:restriction base="dms:DateTime"/>
      </xsd:simpleType>
    </xsd:element>
    <xsd:element name="_vti_ItemHoldRecordStatus" ma:index="58" nillable="true" ma:displayName="Hold and Record Status" ma:decimals="0" ma:description="" ma:hidden="true" ma:indexed="true" ma:internalName="_vti_ItemHoldRecordStatu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taxonomy="true" ma:internalName="TaxKeywordTaxHTField" ma:taxonomyFieldName="TaxKeyword" ma:displayName="Enterprise Keywords" ma:readOnly="tru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cca7b197-9018-4002-9750-a2693d6b6f1f}" ma:internalName="TaxCatchAll" ma:showField="CatchAllData" ma:web="4e240d41-6d38-4eac-9584-b3f543b5001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cca7b197-9018-4002-9750-a2693d6b6f1f}" ma:internalName="TaxCatchAllLabel" ma:readOnly="true" ma:showField="CatchAllDataLabel" ma:web="4e240d41-6d38-4eac-9584-b3f543b5001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_dlc_DocId" ma:index="16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17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8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240d41-6d38-4eac-9584-b3f543b50010" elementFormDefault="qualified">
    <xsd:import namespace="http://schemas.microsoft.com/office/2006/documentManagement/types"/>
    <xsd:import namespace="http://schemas.microsoft.com/office/infopath/2007/PartnerControls"/>
    <xsd:element name="Thumbnail1" ma:index="5" nillable="true" ma:displayName="Thumbnail" ma:format="Hyperlink" ma:internalName="Thumbnail1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DocumentDescription" ma:index="6" nillable="true" ma:displayName="Document Description" ma:description="Document Description for document content type KCDoc" ma:internalName="DocumentDescription">
      <xsd:simpleType>
        <xsd:restriction base="dms:Note"/>
      </xsd:simpleType>
    </xsd:element>
    <xsd:element name="ItemTypeTaxHTField0" ma:index="12" nillable="true" ma:taxonomy="true" ma:internalName="ItemTypeTaxHTField0" ma:taxonomyFieldName="ItemType" ma:displayName="Item Type" ma:default="" ma:fieldId="{d147f11f-8a15-4fb8-8d37-5fb29263610d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PartnersTaxHTField0" ma:index="20" nillable="true" ma:taxonomy="true" ma:internalName="PartnersTaxHTField0" ma:taxonomyFieldName="Partners" ma:displayName="Partners" ma:readOnly="true" ma:default="" ma:fieldId="{7c281638-d92a-454e-b8fe-7088c941df66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CapabilitiesTaxHTField0" ma:index="22" nillable="true" ma:taxonomy="true" ma:internalName="CapabilitiesTaxHTField0" ma:taxonomyFieldName="Capabilities" ma:displayName="Capabilities" ma:readOnly="true" ma:default="" ma:fieldId="{4b2822d8-ca12-40bf-b3be-ff82055e8025}" ma:taxonomyMulti="true" ma:sspId="e385fb40-52d4-4fae-9c5b-3e8ff8a5878e" ma:termSetId="04211bf1-defe-49f2-9beb-9d8edf37d152" ma:anchorId="48e655f1-3316-4f2e-a42e-a42d1734479e" ma:open="false" ma:isKeyword="false">
      <xsd:complexType>
        <xsd:sequence>
          <xsd:element ref="pc:Terms" minOccurs="0" maxOccurs="1"/>
        </xsd:sequence>
      </xsd:complexType>
    </xsd:element>
    <xsd:element name="RolesTaxHTField0" ma:index="24" nillable="true" ma:taxonomy="true" ma:internalName="RolesTaxHTField0" ma:taxonomyFieldName="Roles" ma:displayName="Roles" ma:readOnly="true" ma:default="" ma:fieldId="{147013c4-c08e-4610-8a54-80ec865dae35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ProductsTaxHTField0" ma:index="26" nillable="true" ma:taxonomy="true" ma:internalName="ProductsTaxHTField0" ma:taxonomyFieldName="Products" ma:displayName="Products &amp; Technologies" ma:readOnly="true" ma:default="" ma:fieldId="{461032cf-5451-4cac-8727-96de1535ed65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CompetitorsTaxHTField0" ma:index="28" nillable="true" ma:taxonomy="true" ma:internalName="CompetitorsTaxHTField0" ma:taxonomyFieldName="Competitors" ma:displayName="Competition" ma:readOnly="true" ma:default="" ma:fieldId="{033f61ce-97ac-4204-9e44-87296a243ffe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SegmentsTaxHTField0" ma:index="30" nillable="true" ma:taxonomy="true" ma:internalName="SegmentsTaxHTField0" ma:taxonomyFieldName="Segments" ma:displayName="Customer Segments" ma:readOnly="true" ma:default="" ma:fieldId="{5810de59-adc2-4212-9275-76550f6ccd4e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IndustriesTaxHTField0" ma:index="32" nillable="true" ma:taxonomy="true" ma:internalName="IndustriesTaxHTField0" ma:taxonomyFieldName="Industries" ma:displayName="Industries" ma:readOnly="true" ma:default="" ma:fieldId="{28af9966-4172-49a2-8fcb-8642a15f1fc5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AudiencesTaxHTField0" ma:index="34" nillable="true" ma:taxonomy="true" ma:internalName="AudiencesTaxHTField0" ma:taxonomyFieldName="Audiences" ma:displayName="Customer Audiences" ma:readOnly="true" ma:default="" ma:fieldId="{e142f759-3ac7-4b2f-96cb-1e9174b500b8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RegionTaxHTField0" ma:index="36" nillable="true" ma:taxonomy="true" ma:internalName="RegionTaxHTField0" ma:taxonomyFieldName="Region" ma:displayName="Region" ma:readOnly="true" ma:default="" ma:fieldId="{4737695a-1cd7-4a2e-b339-4aad0188abb4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38" nillable="true" ma:taxonomy="true" ma:internalName="ConfidentialityTaxHTField0" ma:taxonomyFieldName="Confidentiality" ma:displayName="Confidentiality" ma:indexed="true" ma:readOnly="true" ma:default="21;#Microsoft confidential|461efa83-0283-486a-a8d5-943328f3693f" ma:fieldId="{78ab4373-53e1-48d5-ab4d-d29698f3efd9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usinessArchitectureTaxHTField0" ma:index="40" nillable="true" ma:taxonomy="true" ma:internalName="BusinessArchitectureTaxHTField0" ma:taxonomyFieldName="BusinessArchitecture" ma:displayName="Business Architecture" ma:readOnly="true" ma:default="" ma:fieldId="{d7cf789b-4ee0-44de-b4df-8d5b0482baa9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TopicsTaxHTField0" ma:index="42" nillable="true" ma:taxonomy="true" ma:internalName="TopicsTaxHTField0" ma:taxonomyFieldName="Topics" ma:displayName="Topics" ma:readOnly="true" ma:default="" ma:fieldId="{878ad871-6083-42b1-a9d8-caa3411e86f2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GroupsTaxHTField0" ma:index="44" nillable="true" ma:taxonomy="true" ma:internalName="GroupsTaxHTField0" ma:taxonomyFieldName="Groups" ma:displayName="Groups" ma:readOnly="true" ma:default="" ma:fieldId="{822c6b82-c53e-484c-9c53-5c6ce5969db5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CoOwner" ma:index="46" nillable="true" ma:displayName="Co-Owner" ma:list="UserInfo" ma:SearchPeopleOnly="false" ma:SharePointGroup="0" ma:internalName="CoOwner" ma:readOnly="true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ctivitiesAndProgramsTaxHTField0" ma:index="47" nillable="true" ma:taxonomy="true" ma:internalName="ActivitiesAndProgramsTaxHTField0" ma:taxonomyFieldName="ActivitiesAndPrograms" ma:displayName="Activities &amp; Programs" ma:readOnly="true" ma:default="" ma:fieldId="{b1238bc0-413c-4dea-a499-043137e11d15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Owner" ma:index="49" nillable="true" ma:displayName="Owner" ma:indexed="true" ma:list="UserInfo" ma:SharePointGroup="0" ma:internalName="Owner" ma:readOnly="true" ma:showField="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MSGDomainTaxHTField0" ma:index="53" nillable="true" ma:taxonomy="true" ma:internalName="SMSGDomainTaxHTField0" ma:taxonomyFieldName="SMSGDomain" ma:displayName="SMSG Domain" ma:readOnly="true" ma:default="" ma:fieldId="{2c8f543d-b3fa-4810-874a-ad0f88d0f61a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anguagesTaxHTField0" ma:index="59" nillable="true" ma:taxonomy="true" ma:internalName="LanguagesTaxHTField0" ma:taxonomyFieldName="Languages" ma:displayName="Languages" ma:default="" ma:fieldId="{57b7e61f-5f00-4c23-b9fb-7e2af434aabb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9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e385fb40-52d4-4fae-9c5b-3e8ff8a5878e" ContentTypeId="0x010100FF1FAB0DEDE9AF4ABA57B67AF4A9F321" PreviousValue="false"/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4e240d41-6d38-4eac-9584-b3f543b50010" xsi:nil="true"/>
    <IconOverlay xmlns="http://schemas.microsoft.com/sharepoint/v4" xsi:nil="true"/>
    <LanguagesTaxHTField0 xmlns="4e240d41-6d38-4eac-9584-b3f543b50010">
      <Terms xmlns="http://schemas.microsoft.com/office/infopath/2007/PartnerControls"/>
    </LanguagesTaxHTField0>
    <Thumbnail1 xmlns="4e240d41-6d38-4eac-9584-b3f543b50010">
      <Url xsi:nil="true"/>
      <Description xsi:nil="true"/>
    </Thumbnail1>
    <RoutingRuleDescription xmlns="http://schemas.microsoft.com/sharepoint/v3" xsi:nil="true"/>
    <ItemTypeTaxHTField0 xmlns="4e240d41-6d38-4eac-9584-b3f543b50010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presentation slides</TermName>
          <TermId xmlns="http://schemas.microsoft.com/office/infopath/2007/PartnerControls">3ba3fe7b-e0a0-4921-8b33-d25a05c69d10</TermId>
        </TermInfo>
      </Terms>
    </ItemTypeTaxHTField0>
    <TaxCatchAll xmlns="230e9df3-be65-4c73-a93b-d1236ebd677e">
      <Value>21</Value>
      <Value>16156</Value>
      <Value>16155</Value>
      <Value>12990</Value>
      <Value>10070</Value>
      <Value>13300</Value>
      <Value>16181</Value>
    </TaxCatchAll>
    <ProductsTaxHTField0 xmlns="4e240d41-6d38-4eac-9584-b3f543b50010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SQL Server 2012</TermName>
          <TermId xmlns="http://schemas.microsoft.com/office/infopath/2007/PartnerControls">41edbf73-2fbc-4486-9307-7a973f4f9ca7</TermId>
        </TermInfo>
      </Terms>
    </ProductsTaxHTField0>
    <RolesTaxHTField0 xmlns="4e240d41-6d38-4eac-9584-b3f543b50010">
      <Terms xmlns="http://schemas.microsoft.com/office/infopath/2007/PartnerControls"/>
    </RolesTaxHTField0>
    <SegmentsTaxHTField0 xmlns="4e240d41-6d38-4eac-9584-b3f543b50010">
      <Terms xmlns="http://schemas.microsoft.com/office/infopath/2007/PartnerControls"/>
    </SegmentsTaxHTField0>
    <AudiencesTaxHTField0 xmlns="4e240d41-6d38-4eac-9584-b3f543b50010">
      <Terms xmlns="http://schemas.microsoft.com/office/infopath/2007/PartnerControls"/>
    </AudiencesTaxHTField0>
    <GroupsTaxHTField0 xmlns="4e240d41-6d38-4eac-9584-b3f543b50010">
      <Terms xmlns="http://schemas.microsoft.com/office/infopath/2007/PartnerControls"/>
    </GroupsTaxHTField0>
    <RegionTaxHTField0 xmlns="4e240d41-6d38-4eac-9584-b3f543b50010">
      <Terms xmlns="http://schemas.microsoft.com/office/infopath/2007/PartnerControls"/>
    </RegionTaxHTField0>
    <CoOwner xmlns="4e240d41-6d38-4eac-9584-b3f543b50010">
      <UserInfo>
        <DisplayName>REDMOND\v-malle</DisplayName>
        <AccountId>81608</AccountId>
        <AccountType/>
      </UserInfo>
      <UserInfo>
        <DisplayName>REDMOND\v-cbaird</DisplayName>
        <AccountId>332</AccountId>
        <AccountType/>
      </UserInfo>
      <UserInfo>
        <DisplayName>REDMOND\a-jonoel</DisplayName>
        <AccountId>121704</AccountId>
        <AccountType/>
      </UserInfo>
    </CoOwner>
    <BusinessArchitectureTaxHTField0 xmlns="4e240d41-6d38-4eac-9584-b3f543b50010">
      <Terms xmlns="http://schemas.microsoft.com/office/infopath/2007/PartnerControls"/>
    </BusinessArchitectureTaxHTField0>
    <PartnersTaxHTField0 xmlns="4e240d41-6d38-4eac-9584-b3f543b50010">
      <Terms xmlns="http://schemas.microsoft.com/office/infopath/2007/PartnerControls"/>
    </PartnersTaxHTField0>
    <CompetitorsTaxHTField0 xmlns="4e240d41-6d38-4eac-9584-b3f543b50010">
      <Terms xmlns="http://schemas.microsoft.com/office/infopath/2007/PartnerControls"/>
    </CompetitorsTaxHTField0>
    <ActivitiesAndProgramsTaxHTField0 xmlns="4e240d41-6d38-4eac-9584-b3f543b50010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product launch campaigns</TermName>
          <TermId xmlns="http://schemas.microsoft.com/office/infopath/2007/PartnerControls">e634bb7f-b77b-4305-b346-03da1c4c6f6e</TermId>
        </TermInfo>
      </Terms>
    </ActivitiesAndProgramsTaxHTField0>
    <Owner xmlns="4e240d41-6d38-4eac-9584-b3f543b50010">
      <UserInfo>
        <DisplayName>REDMOND\nking</DisplayName>
        <AccountId>8797</AccountId>
        <AccountType/>
      </UserInfo>
    </Owner>
    <TopicsTaxHTField0 xmlns="4e240d41-6d38-4eac-9584-b3f543b50010">
      <Terms xmlns="http://schemas.microsoft.com/office/infopath/2007/PartnerControls"/>
    </TopicsTaxHTField0>
    <ConfidentialityTaxHTField0 xmlns="4e240d41-6d38-4eac-9584-b3f543b50010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confidential</TermName>
          <TermId xmlns="http://schemas.microsoft.com/office/infopath/2007/PartnerControls">461efa83-0283-486a-a8d5-943328f3693f</TermId>
        </TermInfo>
      </Terms>
    </ConfidentialityTaxHTField0>
    <SMSGDomainTaxHTField0 xmlns="4e240d41-6d38-4eac-9584-b3f543b50010">
      <Terms xmlns="http://schemas.microsoft.com/office/infopath/2007/PartnerControls"/>
    </SMSGDomainTaxHTField0>
    <IndustriesTaxHTField0 xmlns="4e240d41-6d38-4eac-9584-b3f543b50010">
      <Terms xmlns="http://schemas.microsoft.com/office/infopath/2007/PartnerControls"/>
    </IndustriesTaxHTField0>
    <CapabilitiesTaxHTField0 xmlns="4e240d41-6d38-4eac-9584-b3f543b50010">
      <Terms xmlns="http://schemas.microsoft.com/office/infopath/2007/PartnerControls"/>
    </CapabilitiesTaxHTField0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SQL Server 2012</TermName>
          <TermId xmlns="http://schemas.microsoft.com/office/infopath/2007/PartnerControls">41edbf73-2fbc-4486-9307-7a973f4f9ca7</TermId>
        </TermInfo>
        <TermInfo xmlns="http://schemas.microsoft.com/office/infopath/2007/PartnerControls">
          <TermName xmlns="http://schemas.microsoft.com/office/infopath/2007/PartnerControls">Microsoft product launch campaigns</TermName>
          <TermId xmlns="http://schemas.microsoft.com/office/infopath/2007/PartnerControls">e634bb7f-b77b-4305-b346-03da1c4c6f6e</TermId>
        </TermInfo>
        <TermInfo xmlns="http://schemas.microsoft.com/office/infopath/2007/PartnerControls">
          <TermName xmlns="http://schemas.microsoft.com/office/infopath/2007/PartnerControls">creative bills of materials</TermName>
          <TermId xmlns="http://schemas.microsoft.com/office/infopath/2007/PartnerControls">41fdcb37-e00a-4bc7-bb1d-fc9c913215a8</TermId>
        </TermInfo>
      </Terms>
    </TaxKeywordTaxHTField>
    <_dlc_DocId xmlns="230e9df3-be65-4c73-a93b-d1236ebd677e">KC00-15-148958</_dlc_DocId>
    <_dlc_DocIdUrl xmlns="230e9df3-be65-4c73-a93b-d1236ebd677e">
      <Url>http://infopedia/docstore/_layouts/DocIdRedir.aspx?ID=KC00-15-148958</Url>
      <Description>KC00-15-148958</Description>
    </_dlc_DocIdUrl>
    <AverageRating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FB1848E-6A24-4B82-818B-F9275410F2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3B8067-AD03-49F8-B511-98C03E89FD45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6FC515B8-AD4E-42CB-9B67-E4912BF57A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4e240d41-6d38-4eac-9584-b3f543b50010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5C81581-542B-4BF4-9F8F-656B5211E3F6}">
  <ds:schemaRefs>
    <ds:schemaRef ds:uri="Microsoft.SharePoint.Taxonomy.ContentTypeSync"/>
  </ds:schemaRefs>
</ds:datastoreItem>
</file>

<file path=customXml/itemProps5.xml><?xml version="1.0" encoding="utf-8"?>
<ds:datastoreItem xmlns:ds="http://schemas.openxmlformats.org/officeDocument/2006/customXml" ds:itemID="{5B8A9C60-C9A8-46DA-9C53-B6FB398F7EAC}">
  <ds:schemaRefs>
    <ds:schemaRef ds:uri="http://www.w3.org/XML/1998/namespace"/>
    <ds:schemaRef ds:uri="4e240d41-6d38-4eac-9584-b3f543b50010"/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sharepoint/v4"/>
    <ds:schemaRef ds:uri="230e9df3-be65-4c73-a93b-d1236ebd677e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SQL_2012_Deck_4-3_100411</Template>
  <TotalTime>3217</TotalTime>
  <Words>1051</Words>
  <Application>Microsoft Macintosh PowerPoint</Application>
  <PresentationFormat>On-screen Show (4:3)</PresentationFormat>
  <Paragraphs>274</Paragraphs>
  <Slides>23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SQL_2012_Deck_4-3_100411</vt:lpstr>
      <vt:lpstr>1_Office Theme</vt:lpstr>
      <vt:lpstr>Visio</vt:lpstr>
      <vt:lpstr>How Klout is changing the landscape of social media with Hadoop and BI</vt:lpstr>
      <vt:lpstr>Discover and be recognized for how you influence the world</vt:lpstr>
      <vt:lpstr>Klout’s Big Data makes all this possible</vt:lpstr>
      <vt:lpstr>Klout data Architecture The Best tool for the job</vt:lpstr>
      <vt:lpstr>What is Business Intelligence?</vt:lpstr>
      <vt:lpstr>Why Hadoop + BI?</vt:lpstr>
      <vt:lpstr>An Example: Klout Event Tracker</vt:lpstr>
      <vt:lpstr>A Flexible, Hierarchical Schema</vt:lpstr>
      <vt:lpstr>Event Tracker Architecture</vt:lpstr>
      <vt:lpstr>Hadoop &amp; BI Together:  Query Cube using a Custom App</vt:lpstr>
      <vt:lpstr>A peek into product insight &gt;  A|B test : unsorted vs. Sorted</vt:lpstr>
      <vt:lpstr>A Peek into Product Insights &gt; Projects: Mobile iOS</vt:lpstr>
      <vt:lpstr>PowerPoint Presentation</vt:lpstr>
      <vt:lpstr>Hadoop &amp; BI Together:  Query Cube Using Viz App</vt:lpstr>
      <vt:lpstr>PowerPoint Presentation</vt:lpstr>
      <vt:lpstr>PowerPoint Presentation</vt:lpstr>
      <vt:lpstr>Hadoop &amp; BI Together:  Query Hive using CLI</vt:lpstr>
      <vt:lpstr>HiveQL Example</vt:lpstr>
      <vt:lpstr>PowerPoint Presentation</vt:lpstr>
      <vt:lpstr>Hadoop &amp; BI Together:  Query Hive using Excel</vt:lpstr>
      <vt:lpstr>PowerPoint Presentation</vt:lpstr>
      <vt:lpstr>Why Hadoop + BI?</vt:lpstr>
      <vt:lpstr>Any Questions?  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Cecile Charlot (Advaiya, Inc)</dc:creator>
  <cp:keywords>Microsoft product launch campaigns; creative bills of materials; Microsoft SQL Server 2012</cp:keywords>
  <cp:lastModifiedBy>David P Mariani</cp:lastModifiedBy>
  <cp:revision>111</cp:revision>
  <dcterms:created xsi:type="dcterms:W3CDTF">2012-06-01T17:20:14Z</dcterms:created>
  <dcterms:modified xsi:type="dcterms:W3CDTF">2012-06-27T13:28:55Z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0x010100FF1FAB0DEDE9AF4ABA57B67AF4A9F3210200596A0E07C3E77448942F9A5D1E81E582</vt:lpwstr>
  </property>
  <property fmtid="{D5CDD505-2E9C-101B-9397-08002B2CF9AE}" pid="3" name="TaxKeyword">
    <vt:lpwstr>16156;#Microsoft SQL Server 2012|41edbf73-2fbc-4486-9307-7a973f4f9ca7;#13300;#Microsoft product launch campaigns|e634bb7f-b77b-4305-b346-03da1c4c6f6e;#16181;#creative bills of materials|41fdcb37-e00a-4bc7-bb1d-fc9c913215a8</vt:lpwstr>
  </property>
  <property fmtid="{D5CDD505-2E9C-101B-9397-08002B2CF9AE}" pid="4" name="Audiences">
    <vt:lpwstr/>
  </property>
  <property fmtid="{D5CDD505-2E9C-101B-9397-08002B2CF9AE}" pid="5" name="Capabilities">
    <vt:lpwstr/>
  </property>
  <property fmtid="{D5CDD505-2E9C-101B-9397-08002B2CF9AE}" pid="6" name="Region">
    <vt:lpwstr/>
  </property>
  <property fmtid="{D5CDD505-2E9C-101B-9397-08002B2CF9AE}" pid="7" name="Segments">
    <vt:lpwstr/>
  </property>
  <property fmtid="{D5CDD505-2E9C-101B-9397-08002B2CF9AE}" pid="8" name="Confidentiality">
    <vt:lpwstr>21;#Microsoft confidential|461efa83-0283-486a-a8d5-943328f3693f</vt:lpwstr>
  </property>
  <property fmtid="{D5CDD505-2E9C-101B-9397-08002B2CF9AE}" pid="9" name="ActivitiesAndPrograms">
    <vt:lpwstr>12990;#Microsoft product launch campaigns|e634bb7f-b77b-4305-b346-03da1c4c6f6e</vt:lpwstr>
  </property>
  <property fmtid="{D5CDD505-2E9C-101B-9397-08002B2CF9AE}" pid="10" name="Partners">
    <vt:lpwstr/>
  </property>
  <property fmtid="{D5CDD505-2E9C-101B-9397-08002B2CF9AE}" pid="11" name="Groups">
    <vt:lpwstr/>
  </property>
  <property fmtid="{D5CDD505-2E9C-101B-9397-08002B2CF9AE}" pid="12" name="Topics">
    <vt:lpwstr/>
  </property>
  <property fmtid="{D5CDD505-2E9C-101B-9397-08002B2CF9AE}" pid="13" name="Industries">
    <vt:lpwstr/>
  </property>
  <property fmtid="{D5CDD505-2E9C-101B-9397-08002B2CF9AE}" pid="14" name="Roles">
    <vt:lpwstr/>
  </property>
  <property fmtid="{D5CDD505-2E9C-101B-9397-08002B2CF9AE}" pid="15" name="SMSGDomain">
    <vt:lpwstr/>
  </property>
  <property fmtid="{D5CDD505-2E9C-101B-9397-08002B2CF9AE}" pid="16" name="Competitors">
    <vt:lpwstr/>
  </property>
  <property fmtid="{D5CDD505-2E9C-101B-9397-08002B2CF9AE}" pid="17" name="BusinessArchitecture">
    <vt:lpwstr/>
  </property>
  <property fmtid="{D5CDD505-2E9C-101B-9397-08002B2CF9AE}" pid="18" name="Products">
    <vt:lpwstr>16155;#Microsoft SQL Server 2012|41edbf73-2fbc-4486-9307-7a973f4f9ca7</vt:lpwstr>
  </property>
  <property fmtid="{D5CDD505-2E9C-101B-9397-08002B2CF9AE}" pid="19" name="_dlc_policyId">
    <vt:lpwstr/>
  </property>
  <property fmtid="{D5CDD505-2E9C-101B-9397-08002B2CF9AE}" pid="20" name="ItemRetentionFormula">
    <vt:lpwstr/>
  </property>
  <property fmtid="{D5CDD505-2E9C-101B-9397-08002B2CF9AE}" pid="21" name="ItemType">
    <vt:lpwstr>10070;#presentation slides|3ba3fe7b-e0a0-4921-8b33-d25a05c69d10</vt:lpwstr>
  </property>
  <property fmtid="{D5CDD505-2E9C-101B-9397-08002B2CF9AE}" pid="22" name="LastUpdatedByBatchTagging">
    <vt:bool>false</vt:bool>
  </property>
  <property fmtid="{D5CDD505-2E9C-101B-9397-08002B2CF9AE}" pid="23" name="Languages">
    <vt:lpwstr/>
  </property>
  <property fmtid="{D5CDD505-2E9C-101B-9397-08002B2CF9AE}" pid="24" name="_dlc_DocIdItemGuid">
    <vt:lpwstr>b60a9900-64cb-4366-8d2c-840b9a7ca3b7</vt:lpwstr>
  </property>
  <property fmtid="{D5CDD505-2E9C-101B-9397-08002B2CF9AE}" pid="25" name="WorkflowCreationPath">
    <vt:lpwstr>a2444f68-e94d-4cad-9dda-8c5779e7fca4,2;a2444f68-e94d-4cad-9dda-8c5779e7fca4,17;a2444f68-e94d-4cad-9dda-8c5779e7fca4,21;</vt:lpwstr>
  </property>
  <property fmtid="{D5CDD505-2E9C-101B-9397-08002B2CF9AE}" pid="26" name="SMSGTags">
    <vt:lpwstr/>
  </property>
  <property fmtid="{D5CDD505-2E9C-101B-9397-08002B2CF9AE}" pid="27" name="EnterpriseDomainTags">
    <vt:lpwstr/>
  </property>
  <property fmtid="{D5CDD505-2E9C-101B-9397-08002B2CF9AE}" pid="28" name="EnterpriseDomainTagsTaxHTField0">
    <vt:lpwstr/>
  </property>
  <property fmtid="{D5CDD505-2E9C-101B-9397-08002B2CF9AE}" pid="29" name="_docset_NoMedatataSyncRequired">
    <vt:lpwstr>False</vt:lpwstr>
  </property>
  <property fmtid="{D5CDD505-2E9C-101B-9397-08002B2CF9AE}" pid="30" name="SMSGTagsTaxHTField0">
    <vt:lpwstr/>
  </property>
</Properties>
</file>